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63"/>
  </p:notesMasterIdLst>
  <p:sldIdLst>
    <p:sldId id="334" r:id="rId7"/>
    <p:sldId id="424" r:id="rId8"/>
    <p:sldId id="1689" r:id="rId9"/>
    <p:sldId id="657" r:id="rId10"/>
    <p:sldId id="659" r:id="rId11"/>
    <p:sldId id="794" r:id="rId12"/>
    <p:sldId id="725" r:id="rId13"/>
    <p:sldId id="734" r:id="rId14"/>
    <p:sldId id="735" r:id="rId15"/>
    <p:sldId id="726" r:id="rId16"/>
    <p:sldId id="736" r:id="rId17"/>
    <p:sldId id="737" r:id="rId18"/>
    <p:sldId id="740" r:id="rId19"/>
    <p:sldId id="739" r:id="rId20"/>
    <p:sldId id="727" r:id="rId21"/>
    <p:sldId id="1776" r:id="rId22"/>
    <p:sldId id="1779" r:id="rId23"/>
    <p:sldId id="1699" r:id="rId24"/>
    <p:sldId id="1700" r:id="rId25"/>
    <p:sldId id="1701" r:id="rId26"/>
    <p:sldId id="1702" r:id="rId27"/>
    <p:sldId id="1703" r:id="rId28"/>
    <p:sldId id="1704" r:id="rId29"/>
    <p:sldId id="1705" r:id="rId30"/>
    <p:sldId id="1706" r:id="rId31"/>
    <p:sldId id="1707" r:id="rId32"/>
    <p:sldId id="1708" r:id="rId33"/>
    <p:sldId id="1709" r:id="rId34"/>
    <p:sldId id="1710" r:id="rId35"/>
    <p:sldId id="1711" r:id="rId36"/>
    <p:sldId id="761" r:id="rId37"/>
    <p:sldId id="765" r:id="rId38"/>
    <p:sldId id="766" r:id="rId39"/>
    <p:sldId id="762" r:id="rId40"/>
    <p:sldId id="767" r:id="rId41"/>
    <p:sldId id="768" r:id="rId42"/>
    <p:sldId id="803" r:id="rId43"/>
    <p:sldId id="1771" r:id="rId44"/>
    <p:sldId id="801" r:id="rId45"/>
    <p:sldId id="775" r:id="rId46"/>
    <p:sldId id="777" r:id="rId47"/>
    <p:sldId id="758" r:id="rId48"/>
    <p:sldId id="751" r:id="rId49"/>
    <p:sldId id="759" r:id="rId50"/>
    <p:sldId id="760" r:id="rId51"/>
    <p:sldId id="1712" r:id="rId52"/>
    <p:sldId id="1713" r:id="rId53"/>
    <p:sldId id="789" r:id="rId54"/>
    <p:sldId id="805" r:id="rId55"/>
    <p:sldId id="780" r:id="rId56"/>
    <p:sldId id="781" r:id="rId57"/>
    <p:sldId id="790" r:id="rId58"/>
    <p:sldId id="807" r:id="rId59"/>
    <p:sldId id="1714" r:id="rId60"/>
    <p:sldId id="792" r:id="rId61"/>
    <p:sldId id="79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353B"/>
    <a:srgbClr val="D92D6D"/>
    <a:srgbClr val="F24381"/>
    <a:srgbClr val="FF9900"/>
    <a:srgbClr val="FFC000"/>
    <a:srgbClr val="D45B07"/>
    <a:srgbClr val="5129B2"/>
    <a:srgbClr val="E6F2F8"/>
    <a:srgbClr val="CBCBCB"/>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1" autoAdjust="0"/>
    <p:restoredTop sz="56419" autoAdjust="0"/>
  </p:normalViewPr>
  <p:slideViewPr>
    <p:cSldViewPr snapToGrid="0" showGuides="1">
      <p:cViewPr varScale="1">
        <p:scale>
          <a:sx n="59" d="100"/>
          <a:sy n="59" d="100"/>
        </p:scale>
        <p:origin x="96" y="180"/>
      </p:cViewPr>
      <p:guideLst>
        <p:guide orient="horz" pos="2160"/>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m12-01 = “Module Introduction”</a:t>
            </a:r>
          </a:p>
          <a:p>
            <a:endParaRPr lang="en-US" dirty="0"/>
          </a:p>
          <a:p>
            <a:r>
              <a:rPr lang="en-US" dirty="0"/>
              <a:t>Hi there, and welcome to this next module in the course AWS Certified Solutions Architect Associate.  I’m your guide, Amber Israelsen.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this is such a bad thing, AWS of course provides services to help prevent it.  And that service is AWS Shield.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99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you remember this service, I like to think of a shield, that sits here and shields or protects the server from the attacks.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32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flavors of AWS Shield.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Standard (</a:t>
            </a:r>
            <a:r>
              <a:rPr lang="en-US" b="1" dirty="0"/>
              <a:t>click</a:t>
            </a:r>
            <a:r>
              <a:rPr lang="en-US" dirty="0"/>
              <a:t>) is in place automatically for (</a:t>
            </a:r>
            <a:r>
              <a:rPr lang="en-US" b="1" dirty="0"/>
              <a:t>click</a:t>
            </a:r>
            <a:r>
              <a:rPr lang="en-US" dirty="0"/>
              <a:t>) all AWS customers, and it’s (</a:t>
            </a:r>
            <a:r>
              <a:rPr lang="en-US" b="1" dirty="0"/>
              <a:t>click</a:t>
            </a:r>
            <a:r>
              <a:rPr lang="en-US" dirty="0"/>
              <a:t>) free.  This protects from the most common (</a:t>
            </a:r>
            <a:r>
              <a:rPr lang="en-US" b="1" dirty="0"/>
              <a:t>click</a:t>
            </a:r>
            <a:r>
              <a:rPr lang="en-US" dirty="0"/>
              <a:t>) types of DDoS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a:t>
            </a:r>
            <a:r>
              <a:rPr lang="en-US" b="1" dirty="0"/>
              <a:t>click</a:t>
            </a:r>
            <a:r>
              <a:rPr lang="en-US" dirty="0"/>
              <a:t>) for Advanced, this is a (</a:t>
            </a:r>
            <a:r>
              <a:rPr lang="en-US" b="1" dirty="0"/>
              <a:t>click</a:t>
            </a:r>
            <a:r>
              <a:rPr lang="en-US" dirty="0"/>
              <a:t>) paid service that protects against more sophisticated attacks, and provides detailed diagnostics.  This also integrates (</a:t>
            </a:r>
            <a:r>
              <a:rPr lang="en-US" b="1" dirty="0"/>
              <a:t>click</a:t>
            </a:r>
            <a:r>
              <a:rPr lang="en-US" dirty="0"/>
              <a:t>) with other services like </a:t>
            </a:r>
            <a:r>
              <a:rPr lang="en-US" sz="1200" dirty="0">
                <a:latin typeface="+mj-lt"/>
                <a:ea typeface="PS TT Commons" charset="0"/>
                <a:cs typeface="PS TT Commons" charset="0"/>
              </a:rPr>
              <a:t>CloudFront, Route 53 and Elastic Load Balancing.</a:t>
            </a:r>
            <a:endParaRPr lang="en-US" dirty="0"/>
          </a:p>
          <a:p>
            <a:endParaRPr lang="en-US" dirty="0"/>
          </a:p>
          <a:p>
            <a:r>
              <a:rPr lang="en-US" dirty="0"/>
              <a:t>Also, </a:t>
            </a:r>
            <a:r>
              <a:rPr lang="en-US" dirty="0" err="1"/>
              <a:t>AWS’s</a:t>
            </a:r>
            <a:r>
              <a:rPr lang="en-US" dirty="0"/>
              <a:t> Web Application Firewall (or WAF) is included at no extra charge.  And we’ll touch on WAF in a minute, but let’s go out to the Console and look at </a:t>
            </a:r>
            <a:r>
              <a:rPr lang="en-US" b="1" dirty="0"/>
              <a:t>AWS Shield</a:t>
            </a:r>
            <a:r>
              <a:rPr lang="en-US" dirty="0"/>
              <a:t>…</a:t>
            </a:r>
          </a:p>
          <a:p>
            <a:endParaRPr lang="en-US" dirty="0"/>
          </a:p>
          <a:p>
            <a:r>
              <a:rPr lang="en-US" dirty="0"/>
              <a:t>First thing you’ll notice is Shield is grouped together with the Web Application Firewall, or WAF, which we’ll touch on in a minute.  They’re closely related, and can be easy to confuse on the exam.  </a:t>
            </a:r>
          </a:p>
          <a:p>
            <a:endParaRPr lang="en-US" b="1" dirty="0"/>
          </a:p>
          <a:p>
            <a:r>
              <a:rPr lang="en-US" b="1" dirty="0"/>
              <a:t>AWS Shield (left nav)</a:t>
            </a:r>
            <a:r>
              <a:rPr lang="en-US" b="1" dirty="0">
                <a:sym typeface="Wingdings" panose="05000000000000000000" pitchFamily="2" charset="2"/>
              </a:rPr>
              <a:t>Getting Started</a:t>
            </a:r>
            <a:endParaRPr lang="en-US" b="1" dirty="0"/>
          </a:p>
          <a:p>
            <a:r>
              <a:rPr lang="en-US" dirty="0"/>
              <a:t>You’ll see on the right that we can </a:t>
            </a:r>
            <a:r>
              <a:rPr lang="en-US" b="1" dirty="0"/>
              <a:t>Subscribe to Shield Advanced, but DON’T!!</a:t>
            </a:r>
            <a:r>
              <a:rPr lang="en-US" dirty="0"/>
              <a:t>  The cost is $3,000 per month!</a:t>
            </a:r>
          </a:p>
          <a:p>
            <a:endParaRPr lang="en-US" dirty="0"/>
          </a:p>
          <a:p>
            <a:r>
              <a:rPr lang="en-US" dirty="0"/>
              <a:t>But here in the middle, you see a nice visual of the events detected by AWS Shield across all AWS applications.  If you were to subscribe and protect the resources in your account specifically, you’ll get a personalized dashboard for your things.  And under the </a:t>
            </a:r>
            <a:r>
              <a:rPr lang="en-US" b="1" dirty="0"/>
              <a:t>“overview” on the left nav</a:t>
            </a:r>
            <a:r>
              <a:rPr lang="en-US" dirty="0"/>
              <a:t>, you’d also get a summary of events, the resources that are protected and so on.</a:t>
            </a:r>
          </a:p>
          <a:p>
            <a:endParaRPr lang="en-US" dirty="0"/>
          </a:p>
          <a:p>
            <a:r>
              <a:rPr lang="en-US" dirty="0"/>
              <a:t>So this was kind of a non-demo, but hopefully it helps make Shield just a little more concrete.  It’s all about protecting you from DDoS attacks.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839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m12-04 = “Infrastructure Protection: AWS Web Application Firewall (WAF)”</a:t>
            </a:r>
          </a:p>
          <a:p>
            <a:endParaRPr lang="en-US" dirty="0"/>
          </a:p>
          <a:p>
            <a:r>
              <a:rPr lang="en-US" dirty="0"/>
              <a:t>Next up, let’s talk about AWS Web Application Firewall, or WAF.  And this is the best visual I could find for a firewall in the real world, protecting a house from fires.  And in technology, firewalls serve a similar purpose, protecting your digital assets.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711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firewall sits in front of your web application, protecting it against common web exploits and bots.  Think about things like SQL injection attacks, cross-site scripting, etc.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0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WAF is based on rules that you can configure.  Rules that say to allow certain things, block them or monitor/count them.</a:t>
            </a:r>
          </a:p>
          <a:p>
            <a:endParaRPr lang="en-US" dirty="0"/>
          </a:p>
          <a:p>
            <a:r>
              <a:rPr lang="en-US" dirty="0"/>
              <a:t>And those things could be things like the IP address that the request originates from, the country of origin, the presence of a script or SQL code, certain strings in a URL and so on.</a:t>
            </a:r>
          </a:p>
          <a:p>
            <a:endParaRPr lang="en-US" dirty="0"/>
          </a:p>
          <a:p>
            <a:r>
              <a:rPr lang="en-US" dirty="0"/>
              <a:t>For example, you could set up a rule to block IP addresses and values in the request that are used by known attackers.  Or have a rule that says a specific IP address can only send 100 requests to your application in 5 minutes, something like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j-lt"/>
              </a:rPr>
              <a:t>Or check HTTP headers, body and query strings for common attacks like cross-site scripting and SQL injection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852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WAF can be deployed on:</a:t>
            </a:r>
          </a:p>
          <a:p>
            <a:r>
              <a:rPr lang="en-US" dirty="0"/>
              <a:t>API Gateway</a:t>
            </a:r>
          </a:p>
          <a:p>
            <a:r>
              <a:rPr lang="en-US" dirty="0"/>
              <a:t>Application Load Balancer</a:t>
            </a:r>
          </a:p>
          <a:p>
            <a:r>
              <a:rPr lang="en-US" dirty="0"/>
              <a:t>	</a:t>
            </a:r>
            <a:r>
              <a:rPr lang="en-US" b="1" dirty="0"/>
              <a:t>But not a Network Load Balancer</a:t>
            </a:r>
          </a:p>
          <a:p>
            <a:r>
              <a:rPr lang="en-US" dirty="0"/>
              <a:t>CloudFront distribution</a:t>
            </a:r>
          </a:p>
          <a:p>
            <a:r>
              <a:rPr lang="en-US" dirty="0"/>
              <a:t>Cognito User Pools</a:t>
            </a:r>
          </a:p>
          <a:p>
            <a:r>
              <a:rPr lang="en-US" dirty="0"/>
              <a:t>AppSync </a:t>
            </a:r>
            <a:r>
              <a:rPr lang="en-US" dirty="0" err="1"/>
              <a:t>GraphQL</a:t>
            </a:r>
            <a:r>
              <a:rPr lang="en-US" dirty="0"/>
              <a:t> API</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031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m12-05 = “DEMO: Infrastructure Protection: AWS Web Application Firewall (WAF)</a:t>
            </a:r>
          </a:p>
          <a:p>
            <a:endParaRPr lang="en-US" dirty="0"/>
          </a:p>
          <a:p>
            <a:r>
              <a:rPr lang="en-US" dirty="0"/>
              <a:t>In this demo, we’ll go do a quick tour of AWS WAF and how you could set it up to protect against common web exploits.</a:t>
            </a:r>
          </a:p>
          <a:p>
            <a:endParaRPr lang="en-US" dirty="0"/>
          </a:p>
          <a:p>
            <a:r>
              <a:rPr lang="en-US" b="1" dirty="0"/>
              <a:t>Getting Started </a:t>
            </a:r>
            <a:r>
              <a:rPr lang="en-US" dirty="0"/>
              <a:t>– right side, show that you </a:t>
            </a:r>
            <a:r>
              <a:rPr lang="en-US" b="1" dirty="0"/>
              <a:t>can set up protection against CloudFront distributions, </a:t>
            </a:r>
            <a:r>
              <a:rPr lang="en-US" b="1" dirty="0" err="1"/>
              <a:t>ALBs</a:t>
            </a:r>
            <a:r>
              <a:rPr lang="en-US" b="1" dirty="0"/>
              <a:t> and API Gateway by creating web ACLs</a:t>
            </a:r>
          </a:p>
          <a:p>
            <a:endParaRPr lang="en-US" dirty="0"/>
          </a:p>
          <a:p>
            <a:r>
              <a:rPr lang="en-US" dirty="0"/>
              <a:t>But before you do, you’ll see the cost for these (</a:t>
            </a:r>
            <a:r>
              <a:rPr lang="en-US" b="1" dirty="0"/>
              <a:t>show</a:t>
            </a:r>
            <a:r>
              <a:rPr lang="en-US" dirty="0"/>
              <a:t>).  We won’t go all the way through creating these, but these ACLs are basically where you specify what you want to protect, and specific rules like monitoring for cross-site scripting or SQL injection or whatever.</a:t>
            </a:r>
          </a:p>
          <a:p>
            <a:endParaRPr lang="en-US" dirty="0"/>
          </a:p>
          <a:p>
            <a:r>
              <a:rPr lang="en-US" b="1" dirty="0"/>
              <a:t>Create web ACL</a:t>
            </a:r>
          </a:p>
          <a:p>
            <a:r>
              <a:rPr lang="en-US" b="1" dirty="0"/>
              <a:t>Name</a:t>
            </a:r>
            <a:r>
              <a:rPr lang="en-US" dirty="0"/>
              <a:t>: my-first-web-</a:t>
            </a:r>
            <a:r>
              <a:rPr lang="en-US" dirty="0" err="1"/>
              <a:t>acl</a:t>
            </a:r>
            <a:r>
              <a:rPr lang="en-US" dirty="0"/>
              <a:t>; this will also become the CloudWatch metric name, which means you can pull this into CloudWatch to keep an eye on it, put it on dashboards, etc.</a:t>
            </a:r>
          </a:p>
          <a:p>
            <a:endParaRPr lang="en-US" dirty="0"/>
          </a:p>
          <a:p>
            <a:r>
              <a:rPr lang="en-US" b="1" dirty="0"/>
              <a:t>Resource type:</a:t>
            </a:r>
          </a:p>
          <a:p>
            <a:r>
              <a:rPr lang="en-US" dirty="0"/>
              <a:t>CloudFront is global</a:t>
            </a:r>
          </a:p>
          <a:p>
            <a:r>
              <a:rPr lang="en-US" dirty="0"/>
              <a:t>The others are </a:t>
            </a:r>
            <a:r>
              <a:rPr lang="en-US" b="1" dirty="0"/>
              <a:t>regional</a:t>
            </a:r>
          </a:p>
          <a:p>
            <a:r>
              <a:rPr lang="en-US" dirty="0"/>
              <a:t>	Pretend that we’ll be setting this up on an ALB in us-west-2 (I don’t have one right now, but we can still go through most of this wizard to see the other options)</a:t>
            </a:r>
          </a:p>
          <a:p>
            <a:endParaRPr lang="en-US" dirty="0"/>
          </a:p>
          <a:p>
            <a:r>
              <a:rPr lang="en-US" b="1" dirty="0"/>
              <a:t>Associated resources </a:t>
            </a:r>
            <a:r>
              <a:rPr lang="en-US" dirty="0"/>
              <a:t>– this is where you’d specify the load balancer or API gateway or whatever the thing is that you’re protecting.  Nothing for us.</a:t>
            </a:r>
          </a:p>
          <a:p>
            <a:r>
              <a:rPr lang="en-US" b="1" dirty="0"/>
              <a:t>Next</a:t>
            </a:r>
          </a:p>
          <a:p>
            <a:endParaRPr lang="en-US" dirty="0"/>
          </a:p>
          <a:p>
            <a:r>
              <a:rPr lang="en-US" dirty="0"/>
              <a:t>Then here is where you add the rules—what specifically do you want WAF to monitor and protect against?</a:t>
            </a:r>
          </a:p>
          <a:p>
            <a:r>
              <a:rPr lang="en-US" b="1" dirty="0"/>
              <a:t>Add rule (dropdown)</a:t>
            </a:r>
            <a:r>
              <a:rPr lang="en-US" b="1" dirty="0">
                <a:sym typeface="Wingdings" panose="05000000000000000000" pitchFamily="2" charset="2"/>
              </a:rPr>
              <a:t>managed</a:t>
            </a:r>
            <a:endParaRPr lang="en-US" b="1" dirty="0"/>
          </a:p>
          <a:p>
            <a:r>
              <a:rPr lang="en-US" dirty="0"/>
              <a:t>And here you’ll see all the different types of things you can set up on WAF.  There are many for third-party vendors like F5, </a:t>
            </a:r>
            <a:r>
              <a:rPr lang="en-US" dirty="0" err="1"/>
              <a:t>GeoGuard</a:t>
            </a:r>
            <a:r>
              <a:rPr lang="en-US" dirty="0"/>
              <a:t> and more.  But let’s look at </a:t>
            </a:r>
            <a:r>
              <a:rPr lang="en-US" b="1" dirty="0"/>
              <a:t>AWS managed rule groups</a:t>
            </a:r>
            <a:r>
              <a:rPr lang="en-US" dirty="0"/>
              <a:t>.</a:t>
            </a:r>
          </a:p>
          <a:p>
            <a:endParaRPr lang="en-US" dirty="0"/>
          </a:p>
          <a:p>
            <a:r>
              <a:rPr lang="en-US" dirty="0"/>
              <a:t>The ones at the top are paid, and the ones below that are free.</a:t>
            </a:r>
          </a:p>
          <a:p>
            <a:endParaRPr lang="en-US" dirty="0"/>
          </a:p>
          <a:p>
            <a:r>
              <a:rPr lang="en-US" dirty="0"/>
              <a:t>Add:</a:t>
            </a:r>
          </a:p>
          <a:p>
            <a:r>
              <a:rPr lang="en-US" b="1" dirty="0"/>
              <a:t>-Amazon IP reputation list – </a:t>
            </a:r>
            <a:r>
              <a:rPr lang="en-US" b="0" dirty="0"/>
              <a:t>this is a list that Amazon maintains, and would block against known bots and other threats.</a:t>
            </a:r>
          </a:p>
          <a:p>
            <a:r>
              <a:rPr lang="en-US" b="1" dirty="0"/>
              <a:t>-Core rule set – </a:t>
            </a:r>
            <a:r>
              <a:rPr lang="en-US" b="0" dirty="0"/>
              <a:t>this is a baseline rule that provides protection against a variety of common threats, including the </a:t>
            </a:r>
            <a:r>
              <a:rPr lang="en-US" b="0" dirty="0" err="1"/>
              <a:t>OWASP</a:t>
            </a:r>
            <a:r>
              <a:rPr lang="en-US" b="0" dirty="0"/>
              <a:t> Top 1-, if you’re familiar with that.  It contains the rules for cross-site scripting, injection, server-side request forgery and more.</a:t>
            </a:r>
          </a:p>
          <a:p>
            <a:r>
              <a:rPr lang="en-US" b="1" dirty="0"/>
              <a:t>-WordPress</a:t>
            </a:r>
          </a:p>
          <a:p>
            <a:endParaRPr lang="en-US" dirty="0"/>
          </a:p>
          <a:p>
            <a:r>
              <a:rPr lang="en-US" b="1" dirty="0"/>
              <a:t>Add rules</a:t>
            </a:r>
          </a:p>
          <a:p>
            <a:endParaRPr lang="en-US" dirty="0"/>
          </a:p>
          <a:p>
            <a:r>
              <a:rPr lang="en-US" dirty="0"/>
              <a:t>Default action for requests that don’t match: </a:t>
            </a:r>
            <a:r>
              <a:rPr lang="en-US" b="1" dirty="0"/>
              <a:t>Allow</a:t>
            </a:r>
          </a:p>
          <a:p>
            <a:endParaRPr lang="en-US" dirty="0"/>
          </a:p>
          <a:p>
            <a:r>
              <a:rPr lang="en-US" dirty="0"/>
              <a:t>You can set priority on the rules, but just </a:t>
            </a:r>
            <a:r>
              <a:rPr lang="en-US" b="1" dirty="0"/>
              <a:t>Next </a:t>
            </a:r>
            <a:r>
              <a:rPr lang="en-US" dirty="0"/>
              <a:t>for now</a:t>
            </a:r>
          </a:p>
          <a:p>
            <a:r>
              <a:rPr lang="en-US" b="1" dirty="0"/>
              <a:t>Next</a:t>
            </a:r>
          </a:p>
          <a:p>
            <a:endParaRPr lang="en-US" dirty="0"/>
          </a:p>
          <a:p>
            <a:r>
              <a:rPr lang="en-US" dirty="0"/>
              <a:t>And here’s where you’d create.  We won’t actually do this, but hopefully that walk-through gives you a better idea of what WAF can be used for.  It’s protecting resources—like CloudFront, application load balancers and API Gateway—from common web exploits.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169895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m12-06 = “Data Protection: AWS Key Management System (KMS) and </a:t>
            </a:r>
            <a:r>
              <a:rPr lang="en-US" b="1" dirty="0" err="1"/>
              <a:t>CloudHSM</a:t>
            </a:r>
            <a:r>
              <a:rPr lang="en-US" b="1" dirty="0"/>
              <a:t>” - re-use m3-15</a:t>
            </a:r>
          </a:p>
          <a:p>
            <a:endParaRPr lang="en-US" dirty="0"/>
          </a:p>
          <a:p>
            <a:r>
              <a:rPr lang="en-US" dirty="0"/>
              <a:t>Moving on to our next topic, let’s talk about encryption.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46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here is that you’ve got something you want to protect.  Say money.  And you obviously want your money to be secure in the bank.  You want the physical security of the building, the people who staff it, the vault that it’s in—that kind of thing.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245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into Security and Compliance.  There are lots of services in this area, and it’s growing rapidly—probably more than any of the other areas we’ve talked about.  We’ll start off with a review of the Shared Responsibility Model, then dive in to the various services. (</a:t>
            </a:r>
            <a:r>
              <a:rPr lang="en-US" b="1" dirty="0"/>
              <a:t>next slide</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then you also want your money to be secure when it’s being transported somewhere—from bank to bank or wherever it goes.</a:t>
            </a:r>
          </a:p>
          <a:p>
            <a:endParaRPr lang="en-US" dirty="0"/>
          </a:p>
          <a:p>
            <a:r>
              <a:rPr lang="en-US" dirty="0"/>
              <a:t>And the same applies to your data when it comes to AWS.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227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times that encryption is important.</a:t>
            </a:r>
          </a:p>
          <a:p>
            <a:endParaRPr lang="en-US" dirty="0"/>
          </a:p>
          <a:p>
            <a:r>
              <a:rPr lang="en-US" dirty="0"/>
              <a:t>First is data at rest (</a:t>
            </a:r>
            <a:r>
              <a:rPr lang="en-US" b="1" dirty="0"/>
              <a:t>click</a:t>
            </a:r>
            <a:r>
              <a:rPr lang="en-US" dirty="0"/>
              <a:t>).  That means it’s stored (</a:t>
            </a:r>
            <a:r>
              <a:rPr lang="en-US" b="1" dirty="0"/>
              <a:t>click</a:t>
            </a:r>
            <a:r>
              <a:rPr lang="en-US" dirty="0"/>
              <a:t>) or archived on a device.  For example, in an S3 bucket, a hard disk or a database.</a:t>
            </a:r>
          </a:p>
          <a:p>
            <a:endParaRPr lang="en-US" dirty="0"/>
          </a:p>
          <a:p>
            <a:r>
              <a:rPr lang="en-US" dirty="0"/>
              <a:t>And then the other (</a:t>
            </a:r>
            <a:r>
              <a:rPr lang="en-US" b="1" dirty="0"/>
              <a:t>click</a:t>
            </a:r>
            <a:r>
              <a:rPr lang="en-US" dirty="0"/>
              <a:t>) time you need to encrypt your data is in transit.  This is (</a:t>
            </a:r>
            <a:r>
              <a:rPr lang="en-US" b="1" dirty="0"/>
              <a:t>click</a:t>
            </a:r>
            <a:r>
              <a:rPr lang="en-US" dirty="0"/>
              <a:t>) when data is being transferred from one location to another--kind of like that armored truck we saw a second ago.</a:t>
            </a:r>
          </a:p>
          <a:p>
            <a:endParaRPr lang="en-US" dirty="0"/>
          </a:p>
          <a:p>
            <a:r>
              <a:rPr lang="en-US" dirty="0"/>
              <a:t>For example (</a:t>
            </a:r>
            <a:r>
              <a:rPr lang="en-US" b="1" dirty="0"/>
              <a:t>click</a:t>
            </a:r>
            <a:r>
              <a:rPr lang="en-US" dirty="0"/>
              <a:t>), if you’re moving data from an EC2 instance, which is a virtual server in AWS, to an S3 bucket for storage.  Or if you’re (</a:t>
            </a:r>
            <a:r>
              <a:rPr lang="en-US" b="1" dirty="0"/>
              <a:t>click</a:t>
            </a:r>
            <a:r>
              <a:rPr lang="en-US" dirty="0"/>
              <a:t>) moving your data from an on-premises data center to AWS.</a:t>
            </a:r>
          </a:p>
          <a:p>
            <a:endParaRPr lang="en-US" dirty="0"/>
          </a:p>
          <a:p>
            <a:r>
              <a:rPr lang="en-US" dirty="0"/>
              <a:t>You need your data to be safe and encrypted in both scenarios.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759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this work, you might ask?  (</a:t>
            </a:r>
            <a:r>
              <a:rPr lang="en-US" b="1" dirty="0"/>
              <a:t>click</a:t>
            </a:r>
            <a:r>
              <a:rPr lang="en-US" dirty="0"/>
              <a:t>) With encryption keys.  But what even is encryption, you might be wondering?</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228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at a high-level how encryption works, let’s say you have a super secret message that you need to send to somebody, and if it gets intercepted by the bad guys, you want to make sure that they can’t read it.  So you’re going to run it through an encryption (</a:t>
            </a:r>
            <a:r>
              <a:rPr lang="en-US" b="1" dirty="0"/>
              <a:t>click</a:t>
            </a:r>
            <a:r>
              <a:rPr lang="en-US" dirty="0"/>
              <a:t>) algorithm to encrypt it into (</a:t>
            </a:r>
            <a:r>
              <a:rPr lang="en-US" b="1" dirty="0"/>
              <a:t>click</a:t>
            </a:r>
            <a:r>
              <a:rPr lang="en-US" dirty="0"/>
              <a:t>) something like this here on the right.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689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output on the right, ask yourself how we arrived at that.  If I give you a few minutes to analyze it, you might be able to figure out that I basically just…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545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…took each letter on the left and added one to it.  So T became U, H became I and so on.  So my KEY, or secret to making this work was to add one.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255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get back to the original message, or decrypt the message, I need to subtract 1 from the letter.  So again, that’s the key—the secret to encrypting and decrypting the message.</a:t>
            </a:r>
          </a:p>
          <a:p>
            <a:endParaRPr lang="en-US" dirty="0"/>
          </a:p>
          <a:p>
            <a:r>
              <a:rPr lang="en-US" dirty="0"/>
              <a:t>Well, it works the same way in AWS, although with much more sophisticated algorithms and longer keys than in my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382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primary service for encryption and keys in AWS is Key Management System or KMS.  On the exam, if you get a question about encryption or keys, it’s likely that the answer will have something to do with KMS.</a:t>
            </a:r>
          </a:p>
          <a:p>
            <a:endParaRPr lang="en-US" dirty="0"/>
          </a:p>
          <a:p>
            <a:r>
              <a:rPr lang="en-US" dirty="0"/>
              <a:t>This is a managed service, which means that AWS will manage the hardware, software and keys for you.</a:t>
            </a:r>
          </a:p>
          <a:p>
            <a:endParaRPr lang="en-US" dirty="0"/>
          </a:p>
          <a:p>
            <a:r>
              <a:rPr lang="en-US" dirty="0"/>
              <a:t>KMS integrates with many AWS services, such as Elastic Block Store, S3, Redshift and CloudTrail—and we’ll talk a lot more about those later in the course.  But just know that if you’re storing a document in S3, for example, you’re able to encrypt it with a key from KMS.</a:t>
            </a:r>
          </a:p>
          <a:p>
            <a:endParaRPr lang="en-US" dirty="0"/>
          </a:p>
          <a:p>
            <a:r>
              <a:rPr lang="en-US" dirty="0"/>
              <a:t>And then you’re not going to get any questions about the innerworkings of FIPS 140-2 Compliance, but just know that this is a government standard that’s sort of the benchmark when it comes to cryptographic modules.  KMS is a Level 2 overall, and then Level 3, which is most secure, in some areas.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738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 second service that comes into play when we’re talking about encryption is </a:t>
            </a:r>
            <a:r>
              <a:rPr lang="en-US" dirty="0" err="1"/>
              <a:t>CloudHSM</a:t>
            </a:r>
            <a:r>
              <a:rPr lang="en-US" dirty="0"/>
              <a:t>.  </a:t>
            </a:r>
            <a:r>
              <a:rPr lang="en-US" dirty="0" err="1"/>
              <a:t>HSM</a:t>
            </a:r>
            <a:r>
              <a:rPr lang="en-US" dirty="0"/>
              <a:t> stands for Hardware Security Module.  With this service, AWS provisions the hardware—I’ve included a picture of a sample device on the slide here—and you do everything else.  So the software part of actually doing the encrypting, and all of the keys, that’s up to you.  That means that AWS can’t access your keys, which also means that they can’t recover your keys, which is an important point.</a:t>
            </a:r>
          </a:p>
          <a:p>
            <a:endParaRPr lang="en-US" dirty="0"/>
          </a:p>
          <a:p>
            <a:r>
              <a:rPr lang="en-US" dirty="0"/>
              <a:t>The integration with other services here is limited, as opposed to KMS that we just saw.</a:t>
            </a:r>
          </a:p>
          <a:p>
            <a:endParaRPr lang="en-US" dirty="0"/>
          </a:p>
          <a:p>
            <a:r>
              <a:rPr lang="en-US" dirty="0"/>
              <a:t>But this one is considered more secure, with a FIPS Level 3.  This one is also going to be more expensive and is generally only used by very large companies and/or those who have really strict compliance requirements in this area.</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0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types of keys.  If you </a:t>
            </a:r>
            <a:r>
              <a:rPr lang="en-US" b="1" dirty="0"/>
              <a:t>go out to the KMS Console </a:t>
            </a:r>
            <a:r>
              <a:rPr lang="en-US" dirty="0"/>
              <a:t>(https://us-east-2.console.aws.amazon.com/kms/home?region=us-east-2#/kms/home), you’ll see there are three items on the left navigation—AWS managed, customer managed and custom key stores.</a:t>
            </a:r>
          </a:p>
          <a:p>
            <a:endParaRPr lang="en-US" dirty="0"/>
          </a:p>
          <a:p>
            <a:r>
              <a:rPr lang="en-US" dirty="0"/>
              <a:t>Let’s look at each of those in more detail.  </a:t>
            </a:r>
            <a:r>
              <a:rPr lang="en-US" b="1" dirty="0"/>
              <a:t>Back to the slides…</a:t>
            </a:r>
          </a:p>
          <a:p>
            <a:endParaRPr lang="en-US" dirty="0"/>
          </a:p>
          <a:p>
            <a:r>
              <a:rPr lang="en-US" dirty="0"/>
              <a:t>First we have AWS managed keys.  As you might expect, AWS creates and manages the keys here, and they’re used by the various AWS services.  We’ll see these in the Console in a minute, but they’ll be prefixed with </a:t>
            </a:r>
            <a:r>
              <a:rPr lang="en-US" dirty="0" err="1"/>
              <a:t>aws</a:t>
            </a:r>
            <a:r>
              <a:rPr lang="en-US" dirty="0"/>
              <a:t>/, like you see here.</a:t>
            </a:r>
          </a:p>
          <a:p>
            <a:endParaRPr lang="en-US" dirty="0"/>
          </a:p>
          <a:p>
            <a:r>
              <a:rPr lang="en-US" dirty="0"/>
              <a:t>Then there are customer managed keys, which you create yourself.  With these, you can create policies to rotate your keys, and you also specify who can use and manage the keys.  This one supports “bring your own key.”</a:t>
            </a:r>
          </a:p>
          <a:p>
            <a:endParaRPr lang="en-US" dirty="0"/>
          </a:p>
          <a:p>
            <a:r>
              <a:rPr lang="en-US" dirty="0"/>
              <a:t>And then finally, custom key stores.  These are created using </a:t>
            </a:r>
            <a:r>
              <a:rPr lang="en-US" dirty="0" err="1"/>
              <a:t>CloudHSM</a:t>
            </a:r>
            <a:r>
              <a:rPr lang="en-US" dirty="0"/>
              <a:t>—the hardware we just talked about—and you own and manage these yourself.</a:t>
            </a:r>
          </a:p>
          <a:p>
            <a:endParaRPr lang="en-US" dirty="0"/>
          </a:p>
          <a:p>
            <a:r>
              <a:rPr lang="en-US" dirty="0"/>
              <a:t>Now let’s see some of this in action with a demo.</a:t>
            </a:r>
          </a:p>
          <a:p>
            <a:endParaRPr lang="en-US" dirty="0"/>
          </a:p>
          <a:p>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382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Because there are so many services in this area, and their names are </a:t>
            </a:r>
            <a:r>
              <a:rPr lang="en-US" dirty="0"/>
              <a:t>sometimes ambiguous as to what they actually do, I’ve titled the videos with a short category description in front of the name of the service.  These categories actually come directly from </a:t>
            </a:r>
            <a:r>
              <a:rPr lang="en-US" dirty="0" err="1"/>
              <a:t>AWS’s</a:t>
            </a:r>
            <a:r>
              <a:rPr lang="en-US" dirty="0"/>
              <a:t> page of products here: </a:t>
            </a:r>
            <a:r>
              <a:rPr lang="en-US" b="1" dirty="0"/>
              <a:t>https://aws.amazon.com/products/security (go here)</a:t>
            </a:r>
            <a:r>
              <a:rPr lang="en-US" dirty="0"/>
              <a:t>.  As you get into AWS a little more, you’ll find that some services span other areas too.  AWS Config, for example, can also be used for monitoring, and we covered that in our Monitoring module.  So there’s some overlap between services for sure.  But I wanted to give you some insight into how I’ve structured the rest of this module.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Now, this is a lot!  If you took the Cloud Practitioner course with me, some of the content will be review.  For the exam, the focus is mostly on the concepts and use cases for these services, similar to Cloud Practitioner.  In the areas where you’ll need to know more detail, I’ve added a hands-on demos.</a:t>
            </a:r>
          </a:p>
          <a:p>
            <a:endParaRPr lang="en-US" dirty="0"/>
          </a:p>
          <a:p>
            <a:r>
              <a:rPr lang="en-US" dirty="0"/>
              <a:t>So with that preface, let’s dive in…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084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m12-07 = “DEMO: Working with Keys in AWS KMS” - re-use m3-16</a:t>
            </a:r>
          </a:p>
          <a:p>
            <a:endParaRPr lang="en-US" dirty="0"/>
          </a:p>
          <a:p>
            <a:endParaRPr lang="en-US" dirty="0"/>
          </a:p>
          <a:p>
            <a:r>
              <a:rPr lang="en-US" b="1" dirty="0"/>
              <a:t>In Console, go to KMS</a:t>
            </a:r>
          </a:p>
          <a:p>
            <a:endParaRPr lang="en-US" dirty="0"/>
          </a:p>
          <a:p>
            <a:r>
              <a:rPr lang="en-US" dirty="0"/>
              <a:t>Starting with the </a:t>
            </a:r>
            <a:r>
              <a:rPr lang="en-US" b="1" dirty="0"/>
              <a:t>AWS managed keys</a:t>
            </a:r>
            <a:r>
              <a:rPr lang="en-US" dirty="0"/>
              <a:t>, you’ll see here several here that are created as I’ve used different services like EBS, S3 and so on.  If you click into </a:t>
            </a:r>
            <a:r>
              <a:rPr lang="en-US" b="1" dirty="0"/>
              <a:t>one of these </a:t>
            </a:r>
            <a:r>
              <a:rPr lang="en-US" dirty="0"/>
              <a:t>(EBS), you’ll see the policy that basically ALLOWS AWS (the principal) to Encrypt, Decrypt, Re-encrypt and so on.</a:t>
            </a:r>
          </a:p>
          <a:p>
            <a:endParaRPr lang="en-US" dirty="0"/>
          </a:p>
          <a:p>
            <a:r>
              <a:rPr lang="en-US" dirty="0"/>
              <a:t>Moving down to </a:t>
            </a:r>
            <a:r>
              <a:rPr lang="en-US" b="1" dirty="0"/>
              <a:t>customer managed keys</a:t>
            </a:r>
            <a:r>
              <a:rPr lang="en-US" dirty="0"/>
              <a:t>, these are the keys that you create and manage yourself.  Now, these have a cost of $1 per month, so feel free to just watch me if you don’t want to create one yourself.  </a:t>
            </a:r>
            <a:r>
              <a:rPr lang="en-US" b="1" dirty="0"/>
              <a:t>Create new key</a:t>
            </a:r>
            <a:r>
              <a:rPr lang="en-US" dirty="0"/>
              <a:t>.</a:t>
            </a:r>
          </a:p>
          <a:p>
            <a:r>
              <a:rPr lang="en-US" b="1" dirty="0"/>
              <a:t>Name</a:t>
            </a:r>
            <a:r>
              <a:rPr lang="en-US" dirty="0"/>
              <a:t>: </a:t>
            </a:r>
            <a:r>
              <a:rPr lang="en-US" dirty="0" err="1"/>
              <a:t>mydemokey</a:t>
            </a:r>
            <a:endParaRPr lang="en-US" dirty="0"/>
          </a:p>
          <a:p>
            <a:r>
              <a:rPr lang="en-US" b="1" dirty="0"/>
              <a:t>Skip </a:t>
            </a:r>
            <a:r>
              <a:rPr lang="en-US" dirty="0"/>
              <a:t>through the rest of the stuff</a:t>
            </a:r>
          </a:p>
          <a:p>
            <a:endParaRPr lang="en-US" dirty="0"/>
          </a:p>
          <a:p>
            <a:r>
              <a:rPr lang="en-US" dirty="0"/>
              <a:t>So now that we have those in place, let’s see how to use them.  Let’s say we have an EBS volume—an elastic block store volume that we want to encrypt.  Think of an EBS volume as the hard drive for your servers in AWS.</a:t>
            </a:r>
          </a:p>
          <a:p>
            <a:endParaRPr lang="en-US" dirty="0"/>
          </a:p>
          <a:p>
            <a:r>
              <a:rPr lang="en-US" dirty="0"/>
              <a:t>In </a:t>
            </a:r>
            <a:r>
              <a:rPr lang="en-US" b="1" dirty="0"/>
              <a:t>EC2 console</a:t>
            </a:r>
            <a:r>
              <a:rPr lang="en-US" dirty="0"/>
              <a:t>, create </a:t>
            </a:r>
            <a:r>
              <a:rPr lang="en-US" b="1" dirty="0"/>
              <a:t>new EBS volume, choose to encrypt</a:t>
            </a:r>
            <a:endParaRPr lang="en-US" dirty="0"/>
          </a:p>
          <a:p>
            <a:r>
              <a:rPr lang="en-US" dirty="0"/>
              <a:t>Show that you can choose the AWS key or the customer key</a:t>
            </a:r>
          </a:p>
          <a:p>
            <a:r>
              <a:rPr lang="en-US" b="1" dirty="0"/>
              <a:t>DON’T FINISH CREATING</a:t>
            </a:r>
          </a:p>
          <a:p>
            <a:endParaRPr lang="en-US" b="1" dirty="0"/>
          </a:p>
          <a:p>
            <a:r>
              <a:rPr lang="en-US" b="1" dirty="0"/>
              <a:t>Delete key (will have to disable first and then schedule deletion)</a:t>
            </a:r>
          </a:p>
          <a:p>
            <a:endParaRPr lang="en-US" b="1" dirty="0"/>
          </a:p>
          <a:p>
            <a:r>
              <a:rPr lang="en-US" b="0" dirty="0"/>
              <a:t>So those are the basics of encryption in AWS and how to work with the Key Management System or KMS.</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688527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m12-08 = “Data Protection: AWS Certificate Manager (ACM)” – re-use m3-17</a:t>
            </a:r>
          </a:p>
          <a:p>
            <a:endParaRPr lang="en-US" dirty="0"/>
          </a:p>
          <a:p>
            <a:endParaRPr lang="en-US" dirty="0"/>
          </a:p>
          <a:p>
            <a:r>
              <a:rPr lang="en-US" dirty="0"/>
              <a:t>Remembering back to this slide from earlier about how requests and responses work—a user sends a request from their web browser and the server sends back a response.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620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knowing what we know about encryption now, what if we’re sending a super secret request, like our credit card information or some other confidential data?  And what if we’re getting back something that’s equally sensitive?  How do we ensure this connection between our computer and the other computer is encrypted?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471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that’s where certificates come in (</a:t>
            </a:r>
            <a:r>
              <a:rPr lang="en-US" b="1" dirty="0"/>
              <a:t>click</a:t>
            </a:r>
            <a:r>
              <a:rPr lang="en-US" dirty="0"/>
              <a:t>).  A certificate is basically just a text file that you put on your server, and it identifies (</a:t>
            </a:r>
            <a:r>
              <a:rPr lang="en-US" b="1" dirty="0"/>
              <a:t>click</a:t>
            </a:r>
            <a:r>
              <a:rPr lang="en-US" dirty="0"/>
              <a:t>) you as reputable because the certificates have to be purchased from reputable authorities, like a Verisign or now AWS—and it also ensures that communication between these two computers is encrypted and that no nefarious actors could intercept and read things in plain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uses what’s called Transport Layer Security, or TLS (</a:t>
            </a:r>
            <a:r>
              <a:rPr lang="en-US" b="1" dirty="0"/>
              <a:t>click</a:t>
            </a:r>
            <a:r>
              <a:rPr lang="en-US" dirty="0"/>
              <a:t>), which is a protocol.  You’ll sometimes hear certificates referred to as TLS certificates.  And just as a heads-up, TLS replaces the older protocol called SSL or Secure Sockets Layer, but you’ll definitely still see SSL used as well so that’s why I’ve called them both out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4160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AWS land, for any questions you get related to certificates and encryption, you should think of AWS Certificate Manager or ACM.  ACM lets you provision, manage and deploy both public and private SSL/TLS certificates.  Public, of course, being used for things on the public internet, and these certificates are free.  And then private certs are for resources on private networks.</a:t>
            </a:r>
          </a:p>
          <a:p>
            <a:endParaRPr lang="en-US" dirty="0"/>
          </a:p>
          <a:p>
            <a:r>
              <a:rPr lang="en-US" dirty="0"/>
              <a:t>ACM also integrates with other AWS services, meaning it will load your certificate on things like API Gateway, elastic load balancers and CloudFront distributions.  Now, I know we haven’t covered those services yet in this course, but just know that these services handle inbound traffic to your site, which is where that certificate needs to be present, and AWS handles that for you.</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530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m12-09 = “Data Protection: AWS Secrets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dirty="0"/>
              <a:t>Okay, let me give you a scenario.  You’re creating an application that has a database on the backend.  Your code needs to access the database, and the database requires a user name and password.  How do you deal with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228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you COULD (</a:t>
            </a:r>
            <a:r>
              <a:rPr lang="en-US" b="1" dirty="0"/>
              <a:t>click</a:t>
            </a:r>
            <a:r>
              <a:rPr lang="en-US" dirty="0"/>
              <a:t>) hard-code the credentials into the code.  Or you could store them (</a:t>
            </a:r>
            <a:r>
              <a:rPr lang="en-US" b="1" dirty="0"/>
              <a:t>click</a:t>
            </a:r>
            <a:r>
              <a:rPr lang="en-US" dirty="0"/>
              <a:t>) on the file system and retrieve them when you need them.</a:t>
            </a:r>
          </a:p>
          <a:p>
            <a:endParaRPr lang="en-US" dirty="0"/>
          </a:p>
          <a:p>
            <a:r>
              <a:rPr lang="en-US" dirty="0"/>
              <a:t>Now, even if you don’t really know much about this kind of thing yet, those should hopefully cause you some pause and feel a little icky to you.  (</a:t>
            </a:r>
            <a:r>
              <a:rPr lang="en-US" b="1" dirty="0"/>
              <a:t>click</a:t>
            </a:r>
            <a:r>
              <a:rPr lang="en-US" dirty="0"/>
              <a:t>)  These are both REALLY bad ideas!  Convenient?  Yes.  Secure?  Not at all!</a:t>
            </a:r>
          </a:p>
          <a:p>
            <a:endParaRPr lang="en-US" dirty="0"/>
          </a:p>
          <a:p>
            <a:r>
              <a:rPr lang="en-US" dirty="0"/>
              <a:t>But you DO need to provide the user name and password in order to store and retrieve things from the database, so what’s the better solution?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1343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it’s a service called AWS Secrets Manager. </a:t>
            </a:r>
            <a:r>
              <a:rPr lang="en-US" sz="1200" dirty="0">
                <a:latin typeface="+mj-lt"/>
              </a:rPr>
              <a:t>The recommended way to protect secrets—like user names and passwords--needed by your applications and services</a:t>
            </a:r>
          </a:p>
          <a:p>
            <a:endParaRPr lang="en-US" dirty="0"/>
          </a:p>
          <a:p>
            <a:r>
              <a:rPr lang="en-US" dirty="0"/>
              <a:t>Let me show you a demo in the next video.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9324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Maybe you’ve heard of </a:t>
            </a:r>
            <a:r>
              <a:rPr lang="en-US" dirty="0" err="1"/>
              <a:t>SSM</a:t>
            </a:r>
            <a:r>
              <a:rPr lang="en-US" dirty="0"/>
              <a:t> Parameter Store.  If not, don’t worry…we’ll cover it later in the course.  But if you ARE familiar, then Secrets Manager probably sounds very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you are correct!  They’re very similar.  But there are a couple key differences, and you might have questions on the exam that test whether you know the differences, so let’s go over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Parameter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store encrypted AND unencrypted data (uses KMS for 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Uses IAM to control access to secrets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CloudFormation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additional cost, up to </a:t>
            </a:r>
            <a:br>
              <a:rPr lang="en-US" dirty="0"/>
            </a:br>
            <a:r>
              <a:rPr lang="en-US" dirty="0"/>
              <a:t>10,000 parameters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not support secrets rotation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on the other side, for Secrets 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ONLY store encrypted data </a:t>
            </a:r>
            <a:br>
              <a:rPr lang="en-US" dirty="0"/>
            </a:br>
            <a:r>
              <a:rPr lang="en-US" dirty="0"/>
              <a:t>(uses KMS for 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Uses IAM to control access to secrets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Integrates with CloudFormation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$0.40 per stored secret and $0.05 for 10,000 API calls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automatically rotate secrets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generate random secrets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similar, but with a couple key differences.  If you get a question on the exam that mentions you need to rotate secrets, then think of Secrets Manager.  Or if there’s a question about storing unencrypted or plain text data, then Parameter Store is the only option there.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815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m12-10 = “DEMO: Working with AWS Secrets Manager” – re-use m3-19</a:t>
            </a:r>
          </a:p>
          <a:p>
            <a:endParaRPr lang="en-US" dirty="0"/>
          </a:p>
          <a:p>
            <a:endParaRPr lang="en-US" dirty="0"/>
          </a:p>
          <a:p>
            <a:r>
              <a:rPr lang="en-US" dirty="0"/>
              <a:t>Go to AWS Secrets Manager (</a:t>
            </a:r>
            <a:r>
              <a:rPr lang="en-US" b="1" dirty="0"/>
              <a:t>show in Console</a:t>
            </a:r>
            <a:r>
              <a:rPr lang="en-US" dirty="0"/>
              <a:t>).</a:t>
            </a:r>
          </a:p>
          <a:p>
            <a:endParaRPr lang="en-US" dirty="0"/>
          </a:p>
          <a:p>
            <a:r>
              <a:rPr lang="en-US" dirty="0"/>
              <a:t>Let’s start by </a:t>
            </a:r>
            <a:r>
              <a:rPr lang="en-US" b="1" dirty="0"/>
              <a:t>storing a new secret </a:t>
            </a:r>
            <a:r>
              <a:rPr lang="en-US" dirty="0"/>
              <a:t>– There IS a cost associated with these, so feel free to just watch this one if you’d like.</a:t>
            </a:r>
          </a:p>
          <a:p>
            <a:endParaRPr lang="en-US" dirty="0"/>
          </a:p>
          <a:p>
            <a:r>
              <a:rPr lang="en-US" dirty="0"/>
              <a:t>Now, in my story from a second ago, I mentioned a database, and that’s a common use case for this.  But you can also store secrets for other things like an API key or an OAuth token.</a:t>
            </a:r>
          </a:p>
          <a:p>
            <a:endParaRPr lang="en-US" dirty="0"/>
          </a:p>
          <a:p>
            <a:r>
              <a:rPr lang="en-US" dirty="0"/>
              <a:t>But let’s choose an </a:t>
            </a:r>
            <a:r>
              <a:rPr lang="en-US" dirty="0" err="1"/>
              <a:t>RDS</a:t>
            </a:r>
            <a:r>
              <a:rPr lang="en-US" dirty="0"/>
              <a:t> database (the MySQL one created earlier for this demo):</a:t>
            </a:r>
          </a:p>
          <a:p>
            <a:r>
              <a:rPr lang="en-US" b="1" dirty="0"/>
              <a:t>admin</a:t>
            </a:r>
          </a:p>
          <a:p>
            <a:r>
              <a:rPr lang="en-US" b="1" dirty="0" err="1"/>
              <a:t>MySuperSecurePassword</a:t>
            </a:r>
            <a:endParaRPr lang="en-US" b="1" dirty="0"/>
          </a:p>
          <a:p>
            <a:endParaRPr lang="en-US" dirty="0"/>
          </a:p>
          <a:p>
            <a:r>
              <a:rPr lang="en-US" dirty="0"/>
              <a:t>We’ll use the default encryption key—we covered this in the section about KMS.</a:t>
            </a:r>
          </a:p>
          <a:p>
            <a:r>
              <a:rPr lang="en-US" b="1" dirty="0"/>
              <a:t>Select the database created earlier</a:t>
            </a:r>
          </a:p>
          <a:p>
            <a:endParaRPr lang="en-US" dirty="0"/>
          </a:p>
          <a:p>
            <a:r>
              <a:rPr lang="en-US" dirty="0"/>
              <a:t>Secret name:</a:t>
            </a:r>
          </a:p>
          <a:p>
            <a:r>
              <a:rPr lang="en-US" dirty="0" err="1"/>
              <a:t>eCommMySQLAdmin</a:t>
            </a:r>
            <a:r>
              <a:rPr lang="en-US" dirty="0"/>
              <a:t>-dev</a:t>
            </a:r>
          </a:p>
          <a:p>
            <a:endParaRPr lang="en-US" dirty="0"/>
          </a:p>
          <a:p>
            <a:r>
              <a:rPr lang="en-US" dirty="0"/>
              <a:t>You can choose to rotate credentials, which is generally a good idea.  If you select this option, Secrets Manager will automatically update the credentials here in Secrets Manager and in the database or whatever service you were using them with.  It does this through a Lambda function that, which Secrets Manager also handles for you.  So a really good way to ensure you don’t have stale passwords out there that are easier to compromise.</a:t>
            </a:r>
          </a:p>
          <a:p>
            <a:endParaRPr lang="en-US" dirty="0"/>
          </a:p>
          <a:p>
            <a:r>
              <a:rPr lang="en-US" dirty="0"/>
              <a:t>Give the </a:t>
            </a:r>
            <a:r>
              <a:rPr lang="en-US" b="1" dirty="0"/>
              <a:t>lambda function a name</a:t>
            </a:r>
            <a:r>
              <a:rPr lang="en-US" dirty="0"/>
              <a:t>, default for the rest, and </a:t>
            </a:r>
            <a:r>
              <a:rPr lang="en-US" b="1" dirty="0"/>
              <a:t>Next</a:t>
            </a:r>
            <a:r>
              <a:rPr lang="en-US" dirty="0"/>
              <a:t>.</a:t>
            </a:r>
          </a:p>
          <a:p>
            <a:endParaRPr lang="en-US" dirty="0"/>
          </a:p>
          <a:p>
            <a:r>
              <a:rPr lang="en-US" dirty="0"/>
              <a:t>And then on this last confirmation page, you’ll see the code that you can paste into your application to retrieve the secret from Secrets Manager, with different flavors of languages here.</a:t>
            </a:r>
          </a:p>
          <a:p>
            <a:endParaRPr lang="en-US" dirty="0"/>
          </a:p>
          <a:p>
            <a:r>
              <a:rPr lang="en-US" dirty="0"/>
              <a:t>So Secrets Manager is a great way to protect the various secrets you need for your applications and services.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17160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m12-02 = “Overview of the AWS Shared Responsibility Model”</a:t>
            </a:r>
            <a:endParaRPr lang="en-US" b="0" dirty="0"/>
          </a:p>
          <a:p>
            <a:endParaRPr lang="en-US" b="0" dirty="0"/>
          </a:p>
          <a:p>
            <a:r>
              <a:rPr lang="en-US" b="0" dirty="0"/>
              <a:t>AWS operates with a</a:t>
            </a:r>
            <a:r>
              <a:rPr lang="en-US" b="0" baseline="0" dirty="0"/>
              <a:t> shared responsibility model, meaning you are responsible for some things and Amazon is responsible for some things.</a:t>
            </a:r>
            <a:endParaRPr lang="en-US" b="0" dirty="0"/>
          </a:p>
          <a:p>
            <a:endParaRPr lang="en-US" b="0" dirty="0"/>
          </a:p>
          <a:p>
            <a:r>
              <a:rPr lang="en-US" b="0" dirty="0"/>
              <a:t>First,</a:t>
            </a:r>
            <a:r>
              <a:rPr lang="en-US" b="0" baseline="0" dirty="0"/>
              <a:t> let’s look at what your responsibility is as the customer.  In a sentence, you’re responsible (</a:t>
            </a:r>
            <a:r>
              <a:rPr lang="en-US" b="1" baseline="0" dirty="0"/>
              <a:t>click</a:t>
            </a:r>
            <a:r>
              <a:rPr lang="en-US" b="0" baseline="0" dirty="0"/>
              <a:t>) for security IN the cloud.  This means customer data, the platforms and applications that you deploy to the cloud, identity and access management, the security of the operating systems (such as updates and security patches), network and firewall.  It’ll also be up to you to secure client-side data, to deal with encryption and data integrity, and authentication—and we’ll touch on all of those a lot more as we go.  It’s a similar story for server-side data and operations, as well as network traffic.</a:t>
            </a:r>
          </a:p>
          <a:p>
            <a:endParaRPr lang="en-US" sz="1200" b="0" i="0" u="none" strike="noStrike" kern="1200" baseline="0" dirty="0">
              <a:solidFill>
                <a:schemeClr val="tx1"/>
              </a:solidFill>
              <a:latin typeface="Leelawadee UI" panose="020B0502040204020203" pitchFamily="34" charset="-34"/>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E1F98-A182-41B5-BBA8-D164ED50441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998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m12-11 = “Data Protection: Amazon Macie” – re-use m3-20</a:t>
            </a:r>
          </a:p>
          <a:p>
            <a:endParaRPr lang="en-US" dirty="0"/>
          </a:p>
          <a:p>
            <a:r>
              <a:rPr lang="en-US" dirty="0"/>
              <a:t>Now let’s talk about PII, or personally identifiable information.  This is information that, if someone knew it, they’d be able to connect it to you personally.  Things like your full name, social security number, your email address and so on.  Lots of companies handle PII these days, and there are lots of regulations around how it’s handled.  And lots of hefty fines if you don’t do it correctly.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9856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way AWS helps you with this is a service called Amazon Macie.  Similar to Inspector and </a:t>
            </a:r>
            <a:r>
              <a:rPr lang="en-US" b="0" dirty="0" err="1"/>
              <a:t>GuardDuty</a:t>
            </a:r>
            <a:r>
              <a:rPr lang="en-US" b="0" dirty="0"/>
              <a:t>, Macie can help automate some of the work to keep your data and AWS environment safe.</a:t>
            </a:r>
          </a:p>
          <a:p>
            <a:endParaRPr lang="en-US" b="0" dirty="0"/>
          </a:p>
          <a:p>
            <a:r>
              <a:rPr lang="en-US" b="0" dirty="0"/>
              <a:t>Specifically (</a:t>
            </a:r>
            <a:r>
              <a:rPr lang="en-US" b="1" dirty="0"/>
              <a:t>click</a:t>
            </a:r>
            <a:r>
              <a:rPr lang="en-US" b="0" dirty="0"/>
              <a:t>), Macie works with S3, and will automatically inventory your S3 buckets.  It then (click) identifies and analyzes PII data using machine learning and pattern matching.  And (</a:t>
            </a:r>
            <a:r>
              <a:rPr lang="en-US" b="1" dirty="0"/>
              <a:t>click</a:t>
            </a:r>
            <a:r>
              <a:rPr lang="en-US" b="0" dirty="0"/>
              <a:t>) then outputs findings which can integrate with CloudWatch events and </a:t>
            </a:r>
            <a:r>
              <a:rPr lang="en-US" b="0" dirty="0" err="1"/>
              <a:t>EventBridge</a:t>
            </a:r>
            <a:r>
              <a:rPr lang="en-US" b="0" dirty="0"/>
              <a:t> to help you remediate the issues.</a:t>
            </a:r>
          </a:p>
          <a:p>
            <a:endParaRPr lang="en-US" b="0" dirty="0"/>
          </a:p>
          <a:p>
            <a:r>
              <a:rPr lang="en-US" b="0" dirty="0"/>
              <a:t>So for the exam, if you see a question about PII and specifically as it relates to storing PII in S3 buckets, Amazon Macie should be the first thing you think of.</a:t>
            </a:r>
          </a:p>
          <a:p>
            <a:endParaRPr lang="en-US" b="0" dirty="0"/>
          </a:p>
          <a:p>
            <a:endParaRPr lang="en-US" b="0" dirty="0"/>
          </a:p>
          <a:p>
            <a:endParaRPr lang="en-US" b="0" dirty="0"/>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748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m12-12 = “Detection: Amazon Inspector” – re-use m3-21</a:t>
            </a:r>
          </a:p>
          <a:p>
            <a:endParaRPr lang="en-US" dirty="0"/>
          </a:p>
          <a:p>
            <a:r>
              <a:rPr lang="en-US" dirty="0"/>
              <a:t>If you’re like most people I know, you’re busy.  And you probably work on multiple applications at the same time, and having to do all the work of monitoring and analyzing for security issues can seem like a full-time job.  So why not bring in an inspector to do it for you?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1" dirty="0"/>
              <a:t>click</a:t>
            </a:r>
            <a:r>
              <a:rPr lang="en-US" b="0" dirty="0"/>
              <a:t>) And that’s the idea behind Amazon Inspector—a way to automate some of that work for you.  I like to remember this one by imaging a Sherlock Holmes inspector character that I can outsource some of my work to.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197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way this works is Inspector will automatically detect and scan EC2 instances and Elastic Container Repository repositories—think of those as your servers and what are called containers—more about that later—but it will automatically check for software vulnerabilities and network exposure.  It checks things like application settings and configuration.</a:t>
            </a:r>
          </a:p>
          <a:p>
            <a:endParaRPr lang="en-US" b="0" dirty="0"/>
          </a:p>
          <a:p>
            <a:r>
              <a:rPr lang="en-US" b="0" dirty="0"/>
              <a:t>(</a:t>
            </a:r>
            <a:r>
              <a:rPr lang="en-US" b="1" dirty="0"/>
              <a:t>click</a:t>
            </a:r>
            <a:r>
              <a:rPr lang="en-US" b="0" dirty="0"/>
              <a:t>) Then it’ll make sense of those findings and assign a risk score to each one.  You can view those in a dashboard and also see recommendations for how to fix the issues.</a:t>
            </a:r>
          </a:p>
          <a:p>
            <a:endParaRPr lang="en-US" b="0" dirty="0"/>
          </a:p>
          <a:p>
            <a:r>
              <a:rPr lang="en-US" b="0" dirty="0"/>
              <a:t>(</a:t>
            </a:r>
            <a:r>
              <a:rPr lang="en-US" b="1" dirty="0"/>
              <a:t>click</a:t>
            </a:r>
            <a:r>
              <a:rPr lang="en-US" b="0" dirty="0"/>
              <a:t>) And Inspector also integrates with Security Hub and </a:t>
            </a:r>
            <a:r>
              <a:rPr lang="en-US" b="0" dirty="0" err="1"/>
              <a:t>EventBridge</a:t>
            </a:r>
            <a:r>
              <a:rPr lang="en-US" b="0" dirty="0"/>
              <a:t> so you can automate workflows and ticketing.  For example, if you found a network vulnerability on a server, you could automatically assign a problem ticket to the owner of that server to go address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99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m12-13 = “Detection: Amazon </a:t>
            </a:r>
            <a:r>
              <a:rPr lang="en-US" b="1" dirty="0" err="1"/>
              <a:t>GuardDuty</a:t>
            </a:r>
            <a:r>
              <a:rPr lang="en-US" b="1" dirty="0"/>
              <a:t>” – re-use m3-22</a:t>
            </a:r>
          </a:p>
          <a:p>
            <a:endParaRPr lang="en-US" dirty="0"/>
          </a:p>
          <a:p>
            <a:r>
              <a:rPr lang="en-US" dirty="0"/>
              <a:t>Next up, we have Amazon </a:t>
            </a:r>
            <a:r>
              <a:rPr lang="en-US" dirty="0" err="1"/>
              <a:t>GuardDuty</a:t>
            </a:r>
            <a:r>
              <a:rPr lang="en-US" dirty="0"/>
              <a:t>, which is another way you can automate some of your security work in AWS.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028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a:t>
            </a:r>
            <a:r>
              <a:rPr lang="en-US" b="0" dirty="0" err="1"/>
              <a:t>GuardDuty</a:t>
            </a:r>
            <a:r>
              <a:rPr lang="en-US" b="0" dirty="0"/>
              <a:t> is continuously analyzing network, account and data access, so it’s looking at CloudWatch Management and S3 Events, as well as the Flow and DNS logs for your virtual private cloud, which is basically your own private network within AWS.</a:t>
            </a:r>
          </a:p>
          <a:p>
            <a:endParaRPr lang="en-US" b="0" dirty="0"/>
          </a:p>
          <a:p>
            <a:r>
              <a:rPr lang="en-US" b="0" dirty="0"/>
              <a:t>Then using machine learning, it identifies and prioritizes potential threats.</a:t>
            </a:r>
          </a:p>
          <a:p>
            <a:endParaRPr lang="en-US" b="0" dirty="0"/>
          </a:p>
          <a:p>
            <a:r>
              <a:rPr lang="en-US" b="0" dirty="0"/>
              <a:t>And then using a combination of CloudWatch events and Lambda functions, you can automate workflows and remediation steps to address the issues.</a:t>
            </a:r>
          </a:p>
          <a:p>
            <a:endParaRPr lang="en-US" b="0" dirty="0"/>
          </a:p>
          <a:p>
            <a:r>
              <a:rPr lang="en-US" b="0" dirty="0"/>
              <a:t>So </a:t>
            </a:r>
            <a:r>
              <a:rPr lang="en-US" b="0" dirty="0" err="1"/>
              <a:t>GuardDuty</a:t>
            </a:r>
            <a:r>
              <a:rPr lang="en-US" b="0" dirty="0"/>
              <a:t> is similar to Inspector that we talked about previously, but here you’re analyzing the entire AWS account, where Inspector is limited to your applications.  Later on in the course, for easy reference, I’ll give you a summary of all the different services and how they differ.</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m12-14 = “Detection: AWS Config” – re-use m3-23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Now let’s talk about AWS Config, which is a service that effectively lets you inventory, track and audit the configuration of your various AWS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0" dirty="0"/>
              <a:t>-For example, you can get an inventory of all your S3 buckets, and when one of them becomes publicly accessible, you can receive an alert about it</a:t>
            </a:r>
          </a:p>
          <a:p>
            <a:r>
              <a:rPr lang="en-US" b="0" dirty="0"/>
              <a:t>-Or receive an alert when an unauthorized port opens on a security group</a:t>
            </a:r>
          </a:p>
          <a:p>
            <a:r>
              <a:rPr lang="en-US" b="0" dirty="0"/>
              <a:t>-Or during a compliance audit, you can show when configurations changed.  The compliance piece is actually huge here because you have a record of what changed and when.</a:t>
            </a:r>
          </a:p>
          <a:p>
            <a:endParaRPr lang="en-US" b="0" dirty="0"/>
          </a:p>
          <a:p>
            <a:r>
              <a:rPr lang="en-US" b="0" dirty="0"/>
              <a:t>I think this one makes most sense when you see it in action, so let’s go out to the Console and have a look.</a:t>
            </a:r>
          </a:p>
          <a:p>
            <a:endParaRPr lang="en-US" b="0" dirty="0"/>
          </a:p>
          <a:p>
            <a:endParaRPr lang="en-US" b="0" dirty="0"/>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419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m12-15 = “DEMO: Working with AWS Config” - re-use m3-24, but update badge</a:t>
            </a:r>
          </a:p>
          <a:p>
            <a:endParaRPr lang="en-US" b="0" dirty="0"/>
          </a:p>
          <a:p>
            <a:r>
              <a:rPr lang="en-US" b="1" dirty="0"/>
              <a:t>Go to AWS Config</a:t>
            </a:r>
          </a:p>
          <a:p>
            <a:r>
              <a:rPr lang="en-US" b="0" dirty="0"/>
              <a:t>View dashboard (if you haven’t used it before, you’ll say Get Started) – know that this is a paid service, so feel free to just watch for this demo </a:t>
            </a:r>
          </a:p>
          <a:p>
            <a:endParaRPr lang="en-US" b="1" dirty="0"/>
          </a:p>
          <a:p>
            <a:r>
              <a:rPr lang="en-US" b="1" dirty="0" err="1"/>
              <a:t>Settings</a:t>
            </a:r>
            <a:r>
              <a:rPr lang="en-US" b="1" dirty="0" err="1">
                <a:sym typeface="Wingdings" panose="05000000000000000000" pitchFamily="2" charset="2"/>
              </a:rPr>
              <a:t>Start</a:t>
            </a:r>
            <a:r>
              <a:rPr lang="en-US" b="1" dirty="0">
                <a:sym typeface="Wingdings" panose="05000000000000000000" pitchFamily="2" charset="2"/>
              </a:rPr>
              <a:t> recorder (this will be different if it’s the first time you’re setting things up, but the rest of these things on this page will be the same as far as selecting resources, creating rules and so on)</a:t>
            </a:r>
          </a:p>
          <a:p>
            <a:endParaRPr lang="en-US" b="1" dirty="0"/>
          </a:p>
          <a:p>
            <a:r>
              <a:rPr lang="en-US" b="1" dirty="0"/>
              <a:t>Record specific resource types</a:t>
            </a:r>
          </a:p>
          <a:p>
            <a:r>
              <a:rPr lang="en-US" dirty="0"/>
              <a:t>-AWS resources</a:t>
            </a:r>
          </a:p>
          <a:p>
            <a:r>
              <a:rPr lang="en-US" dirty="0"/>
              <a:t>-S3 bucket</a:t>
            </a:r>
          </a:p>
          <a:p>
            <a:endParaRPr lang="en-US" dirty="0"/>
          </a:p>
          <a:p>
            <a:r>
              <a:rPr lang="en-US" b="1" dirty="0"/>
              <a:t>Create a role</a:t>
            </a:r>
          </a:p>
          <a:p>
            <a:r>
              <a:rPr lang="en-US" b="1" dirty="0"/>
              <a:t>Create a bucket </a:t>
            </a:r>
            <a:r>
              <a:rPr lang="en-US" dirty="0"/>
              <a:t>to store the data that Config collects</a:t>
            </a:r>
          </a:p>
          <a:p>
            <a:endParaRPr lang="en-US" dirty="0"/>
          </a:p>
          <a:p>
            <a:r>
              <a:rPr lang="en-US" dirty="0"/>
              <a:t>If you want to receive alerts when configurations change, you can enable that here with the Simple Notification Service, but I’ll skip that for this demo.  </a:t>
            </a:r>
            <a:r>
              <a:rPr lang="en-US" b="1" dirty="0"/>
              <a:t>Save</a:t>
            </a:r>
          </a:p>
          <a:p>
            <a:endParaRPr lang="en-US" dirty="0"/>
          </a:p>
          <a:p>
            <a:r>
              <a:rPr lang="en-US" b="1" dirty="0"/>
              <a:t>Create a rule (have to do this as a separate step if you’re not in the initial Setup mode</a:t>
            </a:r>
            <a:r>
              <a:rPr lang="en-US" dirty="0"/>
              <a:t>)</a:t>
            </a:r>
          </a:p>
          <a:p>
            <a:endParaRPr lang="en-US" dirty="0"/>
          </a:p>
          <a:p>
            <a:r>
              <a:rPr lang="en-US" dirty="0"/>
              <a:t>A rule basically says, this is the configuration I want, and AWS Config, I want you to monitor to make sure that all my resources match that rule.</a:t>
            </a:r>
          </a:p>
          <a:p>
            <a:endParaRPr lang="en-US" dirty="0"/>
          </a:p>
          <a:p>
            <a:r>
              <a:rPr lang="en-US" dirty="0"/>
              <a:t>Tons of rules – let’s just select one for when an S3 bucket becomes public, </a:t>
            </a:r>
            <a:r>
              <a:rPr lang="en-US" b="1" dirty="0"/>
              <a:t>filter by S3</a:t>
            </a:r>
          </a:p>
          <a:p>
            <a:r>
              <a:rPr lang="en-US" b="0" i="0" dirty="0">
                <a:solidFill>
                  <a:srgbClr val="16191F"/>
                </a:solidFill>
                <a:effectLst/>
                <a:latin typeface="Amazon Ember" panose="020B0603020204020204"/>
              </a:rPr>
              <a:t>-</a:t>
            </a:r>
            <a:r>
              <a:rPr lang="en-US" b="1" i="0" dirty="0">
                <a:solidFill>
                  <a:srgbClr val="16191F"/>
                </a:solidFill>
                <a:effectLst/>
                <a:latin typeface="Amazon Ember" panose="020B0603020204020204"/>
              </a:rPr>
              <a:t>s3-bucket-level-public-access-prohibited</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So these rules will check that our buckets DO prohibit public read and write access, and if and when they don’t—when that configuration changes—we’ll be alerted.</a:t>
            </a:r>
          </a:p>
          <a:p>
            <a:endParaRPr lang="en-US" b="0" i="0" dirty="0">
              <a:solidFill>
                <a:srgbClr val="16191F"/>
              </a:solidFill>
              <a:effectLst/>
              <a:latin typeface="Amazon Ember" panose="020B0603020204020204"/>
            </a:endParaRPr>
          </a:p>
          <a:p>
            <a:r>
              <a:rPr lang="en-US" b="1" i="0" dirty="0">
                <a:solidFill>
                  <a:srgbClr val="16191F"/>
                </a:solidFill>
                <a:effectLst/>
                <a:latin typeface="Amazon Ember" panose="020B0603020204020204"/>
              </a:rPr>
              <a:t>Next, Confirm</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Okay, now on your dashboard, you’ll see that it’s inventorying our S3 buckets.  It might take a minute to do this, so you might need to refresh your page.  You’ll see there are ___ buckets that it’s monitoring now.  And we should also see that we have compliant rules; nothing is currently non-compliant.</a:t>
            </a:r>
          </a:p>
          <a:p>
            <a:endParaRPr lang="en-US" b="0" i="0" dirty="0">
              <a:solidFill>
                <a:srgbClr val="16191F"/>
              </a:solidFill>
              <a:effectLst/>
              <a:latin typeface="Amazon Ember" panose="020B0603020204020204"/>
            </a:endParaRPr>
          </a:p>
          <a:p>
            <a:pPr lvl="1"/>
            <a:r>
              <a:rPr lang="en-US" b="0" i="0" dirty="0">
                <a:solidFill>
                  <a:srgbClr val="16191F"/>
                </a:solidFill>
                <a:effectLst/>
                <a:latin typeface="Amazon Ember" panose="020B0603020204020204"/>
              </a:rPr>
              <a:t>Now let’s go add a bucket and see that it gets picked up.  </a:t>
            </a:r>
            <a:r>
              <a:rPr lang="en-US" b="1" i="0" dirty="0">
                <a:solidFill>
                  <a:srgbClr val="16191F"/>
                </a:solidFill>
                <a:effectLst/>
                <a:latin typeface="Amazon Ember" panose="020B0603020204020204"/>
              </a:rPr>
              <a:t>Add S3 bucket</a:t>
            </a:r>
          </a:p>
          <a:p>
            <a:r>
              <a:rPr lang="en-US" b="0" i="0" dirty="0">
                <a:solidFill>
                  <a:srgbClr val="16191F"/>
                </a:solidFill>
                <a:effectLst/>
                <a:latin typeface="Amazon Ember" panose="020B0603020204020204"/>
              </a:rPr>
              <a:t>-</a:t>
            </a:r>
            <a:r>
              <a:rPr lang="en-US" b="1" i="0" dirty="0">
                <a:solidFill>
                  <a:srgbClr val="16191F"/>
                </a:solidFill>
                <a:effectLst/>
                <a:latin typeface="Amazon Ember" panose="020B0603020204020204"/>
              </a:rPr>
              <a:t>testing-</a:t>
            </a:r>
            <a:r>
              <a:rPr lang="en-US" b="1" i="0" dirty="0" err="1">
                <a:solidFill>
                  <a:srgbClr val="16191F"/>
                </a:solidFill>
                <a:effectLst/>
                <a:latin typeface="Amazon Ember" panose="020B0603020204020204"/>
              </a:rPr>
              <a:t>aws</a:t>
            </a:r>
            <a:r>
              <a:rPr lang="en-US" b="1" i="0" dirty="0">
                <a:solidFill>
                  <a:srgbClr val="16191F"/>
                </a:solidFill>
                <a:effectLst/>
                <a:latin typeface="Amazon Ember" panose="020B0603020204020204"/>
              </a:rPr>
              <a:t>-config-date</a:t>
            </a:r>
          </a:p>
          <a:p>
            <a:r>
              <a:rPr lang="en-US" b="0" i="0" dirty="0">
                <a:solidFill>
                  <a:srgbClr val="16191F"/>
                </a:solidFill>
                <a:effectLst/>
                <a:latin typeface="Amazon Ember" panose="020B0603020204020204"/>
              </a:rPr>
              <a:t>-</a:t>
            </a:r>
            <a:r>
              <a:rPr lang="en-US" b="1" i="0" dirty="0">
                <a:solidFill>
                  <a:srgbClr val="16191F"/>
                </a:solidFill>
                <a:effectLst/>
                <a:latin typeface="Amazon Ember" panose="020B0603020204020204"/>
              </a:rPr>
              <a:t>Block public access for now</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Refresh AWS Config and show that it picked up the new bucket in inventory (might take a few minutes).  And you’ll see that it’s compliant, though I do have some other </a:t>
            </a:r>
            <a:r>
              <a:rPr lang="en-US" b="0" i="0" dirty="0" err="1">
                <a:solidFill>
                  <a:srgbClr val="16191F"/>
                </a:solidFill>
                <a:effectLst/>
                <a:latin typeface="Amazon Ember" panose="020B0603020204020204"/>
              </a:rPr>
              <a:t>SageMaker</a:t>
            </a:r>
            <a:r>
              <a:rPr lang="en-US" b="0" i="0" dirty="0">
                <a:solidFill>
                  <a:srgbClr val="16191F"/>
                </a:solidFill>
                <a:effectLst/>
                <a:latin typeface="Amazon Ember" panose="020B0603020204020204"/>
              </a:rPr>
              <a:t> buckets I was using that are open to the public so those are showing non-compliant.  But let’s go change the new bucket we created so that it’s open to the public.</a:t>
            </a:r>
          </a:p>
          <a:p>
            <a:endParaRPr lang="en-US" b="0" i="0" dirty="0">
              <a:solidFill>
                <a:srgbClr val="16191F"/>
              </a:solidFill>
              <a:effectLst/>
              <a:latin typeface="Amazon Ember" panose="020B0603020204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panose="020B0603020204020204"/>
              </a:rPr>
              <a:t>Now let’s go change that.  Maybe somebody accidentally opens up public access and/or a bad actor does it on purpose</a:t>
            </a:r>
            <a:r>
              <a:rPr lang="en-US" b="1" i="0" dirty="0">
                <a:solidFill>
                  <a:srgbClr val="16191F"/>
                </a:solidFill>
                <a:effectLst/>
                <a:latin typeface="Amazon Ember" panose="020B0603020204020204"/>
              </a:rPr>
              <a:t>.  Update bucket to allow public access</a:t>
            </a:r>
            <a:r>
              <a:rPr lang="en-US" b="0" i="0" dirty="0">
                <a:solidFill>
                  <a:srgbClr val="16191F"/>
                </a:solidFill>
                <a:effectLst/>
                <a:latin typeface="Amazon Ember" panose="020B0603020204020204"/>
              </a:rPr>
              <a:t> (in the </a:t>
            </a:r>
            <a:r>
              <a:rPr lang="en-US" b="1" i="0" dirty="0">
                <a:solidFill>
                  <a:srgbClr val="16191F"/>
                </a:solidFill>
                <a:effectLst/>
                <a:latin typeface="Amazon Ember" panose="020B0603020204020204"/>
              </a:rPr>
              <a:t>bucket, </a:t>
            </a:r>
            <a:r>
              <a:rPr lang="en-US" b="1" i="0" dirty="0" err="1">
                <a:solidFill>
                  <a:srgbClr val="16191F"/>
                </a:solidFill>
                <a:effectLst/>
                <a:latin typeface="Amazon Ember" panose="020B0603020204020204"/>
              </a:rPr>
              <a:t>Permissions</a:t>
            </a:r>
            <a:r>
              <a:rPr lang="en-US" b="1" i="0" dirty="0" err="1">
                <a:solidFill>
                  <a:srgbClr val="16191F"/>
                </a:solidFill>
                <a:effectLst/>
                <a:latin typeface="Amazon Ember" panose="020B0603020204020204"/>
                <a:sym typeface="Wingdings" panose="05000000000000000000" pitchFamily="2" charset="2"/>
              </a:rPr>
              <a:t>Edit</a:t>
            </a:r>
            <a:r>
              <a:rPr lang="en-US" b="0" i="0" dirty="0">
                <a:solidFill>
                  <a:srgbClr val="16191F"/>
                </a:solidFill>
                <a:effectLst/>
                <a:latin typeface="Amazon Ember" panose="020B0603020204020204"/>
                <a:sym typeface="Wingdings" panose="05000000000000000000" pitchFamily="2" charset="2"/>
              </a:rPr>
              <a:t>).  Now back in Config, it’s monitoring for changes like that because we have those as active rules. </a:t>
            </a:r>
            <a:r>
              <a:rPr lang="en-US" b="1" i="0" dirty="0">
                <a:solidFill>
                  <a:srgbClr val="16191F"/>
                </a:solidFill>
                <a:effectLst/>
                <a:latin typeface="Amazon Ember" panose="020B0603020204020204"/>
              </a:rPr>
              <a:t>In Config, go to Rules, select the rule, then </a:t>
            </a:r>
            <a:r>
              <a:rPr lang="en-US" b="1" i="0" dirty="0" err="1">
                <a:solidFill>
                  <a:srgbClr val="16191F"/>
                </a:solidFill>
                <a:effectLst/>
                <a:latin typeface="Amazon Ember" panose="020B0603020204020204"/>
              </a:rPr>
              <a:t>Action</a:t>
            </a:r>
            <a:r>
              <a:rPr lang="en-US" b="1" i="0" dirty="0" err="1">
                <a:solidFill>
                  <a:srgbClr val="16191F"/>
                </a:solidFill>
                <a:effectLst/>
                <a:latin typeface="Amazon Ember" panose="020B0603020204020204"/>
                <a:sym typeface="Wingdings" panose="05000000000000000000" pitchFamily="2" charset="2"/>
              </a:rPr>
              <a:t>Re-evaluate</a:t>
            </a:r>
            <a:r>
              <a:rPr lang="en-US" b="1" i="0" dirty="0">
                <a:solidFill>
                  <a:srgbClr val="16191F"/>
                </a:solidFill>
                <a:effectLst/>
                <a:latin typeface="Amazon Ember" panose="020B0603020204020204"/>
                <a:sym typeface="Wingdings" panose="05000000000000000000" pitchFamily="2" charset="2"/>
              </a:rPr>
              <a:t>.  Click into rule to find non-compliant.</a:t>
            </a:r>
          </a:p>
          <a:p>
            <a:endParaRPr lang="en-US" b="0" i="0" dirty="0">
              <a:solidFill>
                <a:srgbClr val="16191F"/>
              </a:solidFill>
              <a:effectLst/>
              <a:latin typeface="Amazon Ember" panose="020B0603020204020204"/>
              <a:sym typeface="Wingdings" panose="05000000000000000000" pitchFamily="2" charset="2"/>
            </a:endParaRPr>
          </a:p>
          <a:p>
            <a:r>
              <a:rPr lang="en-US" b="0" i="0" dirty="0">
                <a:solidFill>
                  <a:srgbClr val="16191F"/>
                </a:solidFill>
                <a:effectLst/>
                <a:latin typeface="Amazon Ember" panose="020B0603020204020204"/>
                <a:sym typeface="Wingdings" panose="05000000000000000000" pitchFamily="2" charset="2"/>
              </a:rPr>
              <a:t>You’ll see that our new bucket is not compliant anymore.  If you click into it, then click on Resource Timeline, you’ll see at what point that happened.  So this is where compliance and audit comes in.  If you had, say, a breach of an S3 bucket and customers’ data was stolen or something like that, auditors would definitely want to know what happened and when, and they’d want to know that you remediated the issue.  And AWS Config records everything that’s happening so you’ll be able to provide this data to auditors.</a:t>
            </a:r>
          </a:p>
          <a:p>
            <a:endParaRPr lang="en-US" b="0" i="0" dirty="0">
              <a:solidFill>
                <a:srgbClr val="16191F"/>
              </a:solidFill>
              <a:effectLst/>
              <a:latin typeface="Amazon Ember" panose="020B0603020204020204"/>
              <a:sym typeface="Wingdings" panose="05000000000000000000" pitchFamily="2" charset="2"/>
            </a:endParaRPr>
          </a:p>
          <a:p>
            <a:r>
              <a:rPr lang="en-US" b="1" i="0" dirty="0">
                <a:solidFill>
                  <a:srgbClr val="16191F"/>
                </a:solidFill>
                <a:effectLst/>
                <a:latin typeface="Amazon Ember" panose="020B0603020204020204"/>
              </a:rPr>
              <a:t>Back in S3, block public access again</a:t>
            </a:r>
          </a:p>
          <a:p>
            <a:r>
              <a:rPr lang="en-US" b="1" i="0" dirty="0">
                <a:solidFill>
                  <a:srgbClr val="16191F"/>
                </a:solidFill>
                <a:effectLst/>
                <a:latin typeface="Amazon Ember" panose="020B0603020204020204"/>
              </a:rPr>
              <a:t>In Config, go to Rules, select the rule, then </a:t>
            </a:r>
            <a:r>
              <a:rPr lang="en-US" b="1" i="0" dirty="0" err="1">
                <a:solidFill>
                  <a:srgbClr val="16191F"/>
                </a:solidFill>
                <a:effectLst/>
                <a:latin typeface="Amazon Ember" panose="020B0603020204020204"/>
              </a:rPr>
              <a:t>Action</a:t>
            </a:r>
            <a:r>
              <a:rPr lang="en-US" b="1" i="0" dirty="0" err="1">
                <a:solidFill>
                  <a:srgbClr val="16191F"/>
                </a:solidFill>
                <a:effectLst/>
                <a:latin typeface="Amazon Ember" panose="020B0603020204020204"/>
                <a:sym typeface="Wingdings" panose="05000000000000000000" pitchFamily="2" charset="2"/>
              </a:rPr>
              <a:t>Re-evaluate</a:t>
            </a:r>
            <a:endParaRPr lang="en-US" b="1" i="0" dirty="0">
              <a:solidFill>
                <a:srgbClr val="16191F"/>
              </a:solidFill>
              <a:effectLst/>
              <a:latin typeface="Amazon Ember" panose="020B0603020204020204"/>
              <a:sym typeface="Wingdings" panose="05000000000000000000" pitchFamily="2" charset="2"/>
            </a:endParaRPr>
          </a:p>
          <a:p>
            <a:r>
              <a:rPr lang="en-US" b="1" i="0" dirty="0">
                <a:solidFill>
                  <a:srgbClr val="16191F"/>
                </a:solidFill>
                <a:effectLst/>
                <a:latin typeface="Amazon Ember" panose="020B0603020204020204"/>
                <a:sym typeface="Wingdings" panose="05000000000000000000" pitchFamily="2" charset="2"/>
              </a:rPr>
              <a:t>Show that the resource timeline is updated (show the configuration change on top of the timeline)</a:t>
            </a:r>
          </a:p>
          <a:p>
            <a:endParaRPr lang="en-US" b="0" i="0" dirty="0">
              <a:solidFill>
                <a:srgbClr val="16191F"/>
              </a:solidFill>
              <a:effectLst/>
              <a:latin typeface="Amazon Ember" panose="020B0603020204020204"/>
            </a:endParaRPr>
          </a:p>
          <a:p>
            <a:r>
              <a:rPr lang="en-US" b="1" i="0" dirty="0">
                <a:solidFill>
                  <a:srgbClr val="16191F"/>
                </a:solidFill>
                <a:effectLst/>
                <a:latin typeface="Amazon Ember" panose="020B0603020204020204"/>
              </a:rPr>
              <a:t>Under </a:t>
            </a:r>
            <a:r>
              <a:rPr lang="en-US" b="1" i="0" dirty="0" err="1">
                <a:solidFill>
                  <a:srgbClr val="16191F"/>
                </a:solidFill>
                <a:effectLst/>
                <a:latin typeface="Amazon Ember" panose="020B0603020204020204"/>
              </a:rPr>
              <a:t>Settings</a:t>
            </a:r>
            <a:r>
              <a:rPr lang="en-US" b="1" i="0" dirty="0" err="1">
                <a:solidFill>
                  <a:srgbClr val="16191F"/>
                </a:solidFill>
                <a:effectLst/>
                <a:latin typeface="Amazon Ember" panose="020B0603020204020204"/>
                <a:sym typeface="Wingdings" panose="05000000000000000000" pitchFamily="2" charset="2"/>
              </a:rPr>
              <a:t>s</a:t>
            </a:r>
            <a:r>
              <a:rPr lang="en-US" b="1" i="0" dirty="0" err="1">
                <a:solidFill>
                  <a:srgbClr val="16191F"/>
                </a:solidFill>
                <a:effectLst/>
                <a:latin typeface="Amazon Ember" panose="020B0603020204020204"/>
              </a:rPr>
              <a:t>top</a:t>
            </a:r>
            <a:r>
              <a:rPr lang="en-US" b="1" i="0" dirty="0">
                <a:solidFill>
                  <a:srgbClr val="16191F"/>
                </a:solidFill>
                <a:effectLst/>
                <a:latin typeface="Amazon Ember" panose="020B0603020204020204"/>
              </a:rPr>
              <a:t> recording </a:t>
            </a:r>
          </a:p>
          <a:p>
            <a:r>
              <a:rPr lang="en-US" b="1" i="0" dirty="0">
                <a:solidFill>
                  <a:srgbClr val="16191F"/>
                </a:solidFill>
                <a:effectLst/>
                <a:latin typeface="Amazon Ember" panose="020B0603020204020204"/>
              </a:rPr>
              <a:t>Delete rules</a:t>
            </a:r>
          </a:p>
          <a:p>
            <a:r>
              <a:rPr lang="en-US" b="1" i="0" dirty="0">
                <a:solidFill>
                  <a:srgbClr val="16191F"/>
                </a:solidFill>
                <a:effectLst/>
                <a:latin typeface="Amazon Ember" panose="020B0603020204020204"/>
              </a:rPr>
              <a:t>Delete S3 bucket</a:t>
            </a:r>
          </a:p>
          <a:p>
            <a:endParaRPr lang="en-US" b="0" i="0" dirty="0">
              <a:solidFill>
                <a:srgbClr val="16191F"/>
              </a:solidFill>
              <a:effectLst/>
              <a:latin typeface="Amazon Ember" panose="020B0603020204020204"/>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815588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m12-16 = “Detection: AWS Security Hub” – re-use m3-25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All right.  We’ve covered A LOT of different concepts and services in this section, and your head might be swimming at this point.  And there IS a lot here!  I think Amazon recognizes that too, which is why they’ve given us Security Hub.  Security Hub pulls everything together into central, consolidated place where you can view and take action on security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Security Hub uses AWS Config to perform most of its security checks, so Config will need to be enabled.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It works across accounts, so if you get any questions on the exam about security for multiple accounts, Security Hub should be the first thing you think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it aggregates data from lots of the different services—we’ve already talked about some of these: </a:t>
            </a:r>
            <a:r>
              <a:rPr lang="en-US" sz="1200" dirty="0" err="1">
                <a:latin typeface="+mj-lt"/>
              </a:rPr>
              <a:t>GuardDuty</a:t>
            </a:r>
            <a:r>
              <a:rPr lang="en-US" sz="1200" dirty="0">
                <a:latin typeface="+mj-lt"/>
              </a:rPr>
              <a:t>, Inspector, Macie, IAM Access Analyzer, Systems Manager and Firewall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rPr>
              <a:t>But I think the best way to understand Security Hub is just see it, so join me in the next video for a quick tour.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1404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m12-17 = “DEMO: A Tour of AWS Security Hub” – re-use m3-26, but update badge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Console, navigate to Security 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rPr>
              <a:t>Now, this is a paid service, though you can try it for free for 30 days.  If you haven’t used it before, it’s simple to enable it (</a:t>
            </a:r>
            <a:r>
              <a:rPr lang="en-US" sz="1200" b="1" dirty="0">
                <a:latin typeface="+mj-lt"/>
              </a:rPr>
              <a:t>do that</a:t>
            </a:r>
            <a:r>
              <a:rPr lang="en-US" sz="1200" b="0" dirty="0">
                <a:latin typeface="+mj-lt"/>
              </a:rPr>
              <a:t>).  And then after you do that, it can take up to 2 hours for things to appear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rPr>
              <a:t>It’s basically pulling from the various other services, making sense of the data, and presenting it here on a nice dashboard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rPr>
              <a:t>So this particular account is one that I use to do trainings like this and try out new things for my own learnings.  I’ll admit it’s definitely not up to snuff, and nothing in the account is up to snuff to use in a real-world production environment.  And you can see that from my various scores here.  Basically, it’s scanning my environment against different standards and best practices and giving me a score here, which you can see is an abysmal _______%!.  Which is not awesome.  BUT it’s great that this service is available because I can click into here and see all the different issues and correct them to get my score to improve.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rPr>
              <a:t>Scrolling down, you can see findings by region, findings by various resources like S3 or EC2 instances and so on.  Here you can see the tiles for accounts—again, calling out that you can monitor multiple accounts here in Security Hub.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rPr>
              <a:t>And on the lower right, you’ll see all the different services that are integrated here and you’d be able to click into the findings.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j-lt"/>
              </a:rPr>
              <a:t>So nothing real specific to call out here as far as the findings, but just know that this is a consolidated place to view all things Security, and where you can take action on things.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12096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Leelawadee UI" panose="020B0502040204020203" pitchFamily="34" charset="-34"/>
                <a:ea typeface="+mn-ea"/>
                <a:cs typeface="+mn-cs"/>
              </a:rPr>
              <a:t>As far as Amazon’s responsibility, they’re basically responsible for (</a:t>
            </a:r>
            <a:r>
              <a:rPr lang="en-US" sz="1200" b="1" i="0" u="none" strike="noStrike" kern="1200" baseline="0" dirty="0">
                <a:solidFill>
                  <a:schemeClr val="tx1"/>
                </a:solidFill>
                <a:latin typeface="Leelawadee UI" panose="020B0502040204020203" pitchFamily="34" charset="-34"/>
                <a:ea typeface="+mn-ea"/>
                <a:cs typeface="+mn-cs"/>
              </a:rPr>
              <a:t>click</a:t>
            </a:r>
            <a:r>
              <a:rPr lang="en-US" sz="1200" b="0" i="0" u="none" strike="noStrike" kern="1200" baseline="0" dirty="0">
                <a:solidFill>
                  <a:schemeClr val="tx1"/>
                </a:solidFill>
                <a:latin typeface="Leelawadee UI" panose="020B0502040204020203" pitchFamily="34" charset="-34"/>
                <a:ea typeface="+mn-ea"/>
                <a:cs typeface="+mn-cs"/>
              </a:rPr>
              <a:t>) security OF the cloud.  They protect the global infrastructure on which your applications run.  This includes the hardware, software, networking and facilities, the real estate, that run the AWS services like compute, storage, database and so on.</a:t>
            </a:r>
          </a:p>
          <a:p>
            <a:endParaRPr lang="en-US" sz="1200" b="0" i="0" u="none" strike="noStrike" kern="1200" baseline="0" dirty="0">
              <a:solidFill>
                <a:schemeClr val="tx1"/>
              </a:solidFill>
              <a:latin typeface="Leelawadee UI" panose="020B0502040204020203" pitchFamily="34" charset="-34"/>
              <a:ea typeface="+mn-ea"/>
              <a:cs typeface="+mn-cs"/>
            </a:endParaRPr>
          </a:p>
          <a:p>
            <a:r>
              <a:rPr lang="en-US" sz="1200" b="0" i="0" u="none" strike="noStrike" kern="1200" baseline="0" dirty="0">
                <a:solidFill>
                  <a:schemeClr val="tx1"/>
                </a:solidFill>
                <a:latin typeface="Leelawadee UI" panose="020B0502040204020203" pitchFamily="34" charset="-34"/>
                <a:ea typeface="+mn-ea"/>
                <a:cs typeface="+mn-cs"/>
              </a:rPr>
              <a:t>There are third-party auditors that regularly verify </a:t>
            </a:r>
            <a:r>
              <a:rPr lang="en-US" sz="1200" b="0" i="0" u="none" strike="noStrike" kern="1200" baseline="0" dirty="0" err="1">
                <a:solidFill>
                  <a:schemeClr val="tx1"/>
                </a:solidFill>
                <a:latin typeface="Leelawadee UI" panose="020B0502040204020203" pitchFamily="34" charset="-34"/>
                <a:ea typeface="+mn-ea"/>
                <a:cs typeface="+mn-cs"/>
              </a:rPr>
              <a:t>AWS’s</a:t>
            </a:r>
            <a:r>
              <a:rPr lang="en-US" sz="1200" b="0" i="0" u="none" strike="noStrike" kern="1200" baseline="0" dirty="0">
                <a:solidFill>
                  <a:schemeClr val="tx1"/>
                </a:solidFill>
                <a:latin typeface="Leelawadee UI" panose="020B0502040204020203" pitchFamily="34" charset="-34"/>
                <a:ea typeface="+mn-ea"/>
                <a:cs typeface="+mn-cs"/>
              </a:rPr>
              <a:t> compliance with a variety of standards and regulations so that you can be sure they’re keeping their part of the deal.</a:t>
            </a:r>
          </a:p>
          <a:p>
            <a:endParaRPr lang="en-US" sz="1200" b="0" i="0" u="none" strike="noStrike" kern="1200" baseline="0" dirty="0">
              <a:solidFill>
                <a:schemeClr val="tx1"/>
              </a:solidFill>
              <a:latin typeface="Leelawadee UI" panose="020B0502040204020203" pitchFamily="34" charset="-34"/>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E1F98-A182-41B5-BBA8-D164ED50441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220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m12-18 = “Incident Response: Amazon Detective” – re-use m3-27</a:t>
            </a:r>
          </a:p>
          <a:p>
            <a:endParaRPr lang="en-US" dirty="0"/>
          </a:p>
          <a:p>
            <a:r>
              <a:rPr lang="en-US" dirty="0"/>
              <a:t>Now we’re up to Amazon Detective.  And if you’re thinking this sounds a lot like Amazon Inspector and </a:t>
            </a:r>
            <a:r>
              <a:rPr lang="en-US" dirty="0" err="1"/>
              <a:t>GuardDuty</a:t>
            </a:r>
            <a:r>
              <a:rPr lang="en-US" dirty="0"/>
              <a:t>, and it’s similar, so I’ll try to clarify the differences.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12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Amazon Detective actually works with </a:t>
            </a:r>
            <a:r>
              <a:rPr lang="en-US" b="0" dirty="0" err="1"/>
              <a:t>GuardDuty</a:t>
            </a:r>
            <a:r>
              <a:rPr lang="en-US" b="0" dirty="0"/>
              <a:t> findings—so you have to be running </a:t>
            </a:r>
            <a:r>
              <a:rPr lang="en-US" b="0" dirty="0" err="1"/>
              <a:t>GuardDuty</a:t>
            </a:r>
            <a:r>
              <a:rPr lang="en-US" b="0" dirty="0"/>
              <a:t> enabled in order to run Detective.  It also looks at CloudTrail logs and </a:t>
            </a:r>
            <a:r>
              <a:rPr lang="en-US" b="0" dirty="0" err="1"/>
              <a:t>VPC</a:t>
            </a:r>
            <a:r>
              <a:rPr lang="en-US" b="0" dirty="0"/>
              <a:t> flows logs—which are essentially the logs for traffic in and out of your private network in AWS.</a:t>
            </a:r>
          </a:p>
          <a:p>
            <a:endParaRPr lang="en-US" b="0" dirty="0"/>
          </a:p>
          <a:p>
            <a:r>
              <a:rPr lang="en-US" b="0" dirty="0"/>
              <a:t>And Detective is really used during incident response.  In other words, there’s been some kind of a security breach or incident, and the team needs to quickly organize all the data that’s coming in, make sense of it, and identify the root cause(</a:t>
            </a:r>
            <a:r>
              <a:rPr lang="en-US" b="1" dirty="0"/>
              <a:t>click</a:t>
            </a:r>
            <a:r>
              <a:rPr lang="en-US" b="0" dirty="0"/>
              <a:t>).  Some of these other services we’ve been talking about, they’re basically scanning for the vulnerabilities or suspicious activity, and there’s a ton of data that’ll come from the various services and logs.  We’re talking thousands or maybe even millions of data points to sift through, and it can be easy to get buried in all that detail, which can delay actually getting to the root cause of the issue.  Amazon Detective helps to make sense of that and quickly get to the underlying cause so you can quickly remediate the issue.</a:t>
            </a:r>
          </a:p>
          <a:p>
            <a:endParaRPr lang="en-US" b="0" dirty="0"/>
          </a:p>
          <a:p>
            <a:r>
              <a:rPr lang="en-US" b="0" dirty="0"/>
              <a:t>So it takes all that input (</a:t>
            </a:r>
            <a:r>
              <a:rPr lang="en-US" b="1" dirty="0"/>
              <a:t>click</a:t>
            </a:r>
            <a:r>
              <a:rPr lang="en-US" b="0" dirty="0"/>
              <a:t>), builds a linked set of data using machine learning, statistical analysis and graph theory, and then (</a:t>
            </a:r>
            <a:r>
              <a:rPr lang="en-US" b="1" dirty="0"/>
              <a:t>click</a:t>
            </a:r>
            <a:r>
              <a:rPr lang="en-US" b="0" dirty="0"/>
              <a:t>) in Security Hub and </a:t>
            </a:r>
            <a:r>
              <a:rPr lang="en-US" b="0" dirty="0" err="1"/>
              <a:t>GuardDuty</a:t>
            </a:r>
            <a:r>
              <a:rPr lang="en-US" b="0" dirty="0"/>
              <a:t>, provides visualizations, context and detailed findings to help get to the root cause.</a:t>
            </a:r>
          </a:p>
          <a:p>
            <a:endParaRPr lang="en-US" b="0" dirty="0"/>
          </a:p>
          <a:p>
            <a:r>
              <a:rPr lang="en-US" b="0" dirty="0"/>
              <a:t>So when you think of Detective, think of root cause, and in conjunction with </a:t>
            </a:r>
            <a:r>
              <a:rPr lang="en-US" b="0" dirty="0" err="1"/>
              <a:t>GuardDuty</a:t>
            </a:r>
            <a:r>
              <a:rPr lang="en-US" b="0" dirty="0"/>
              <a:t>.</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547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m12-19 = “Compliance: AWS Artifact” - re-use m3-28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 animations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We’ve touched on compliance a little bit throughout this module, but let’s dig in a little bit more.  Your company probably has to adhere to various regulations from industries and governments in countries where you operate.  For example, payment card industry or ISO 27001.  And if you’re using AWS infrastructure and services to host some or all of your applications, then your auditors will need to know that AWS is also compliant.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luckily, AWS provides their internal compliance reports and agreements through a service called AWS Artifact.  So you can download those, give them to your auditor, and say, “Yes, we’re using AWS, and they’ve shown they’re complaint with XYZ.”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These are all available for free, and in a nice self-service portal.  Let’s go see what that looks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4679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m12-20 = “DEMO: A Tour of AWS Artifact” - re-use m3-29, but update badge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Console, navigate to Artifact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can get these reports and agreements for free in AWS Artifact, which you access through the AWS Console (</a:t>
            </a:r>
            <a:r>
              <a:rPr lang="en-US" b="1" dirty="0"/>
              <a:t>go here</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Click on </a:t>
            </a:r>
            <a:r>
              <a:rPr lang="en-US" b="0" dirty="0" err="1"/>
              <a:t>Reports</a:t>
            </a:r>
            <a:r>
              <a:rPr lang="en-US" b="0" dirty="0" err="1">
                <a:sym typeface="Wingdings" panose="05000000000000000000" pitchFamily="2" charset="2"/>
              </a:rPr>
              <a:t>filter</a:t>
            </a:r>
            <a:r>
              <a:rPr lang="en-US" b="0" dirty="0">
                <a:sym typeface="Wingdings" panose="05000000000000000000" pitchFamily="2" charset="2"/>
              </a:rPr>
              <a:t> PCI</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Click on Agreements</a:t>
            </a:r>
            <a:r>
              <a:rPr lang="en-US" b="0" dirty="0">
                <a:sym typeface="Wingdings" panose="05000000000000000000" pitchFamily="2" charset="2"/>
              </a:rPr>
              <a:t>--&gt;not much to see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ym typeface="Wingdings" panose="05000000000000000000" pitchFamily="2" charset="2"/>
              </a:rPr>
              <a:t>So as far as the exam goes, you’re not going to be tested on the specifics of any of these.  But you’ll definitely get questions asking where and how to download information about AWS Compliance.  And AWS Artifact should be the service that comes to mind.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latin typeface="+mj-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719065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m12-21 = “Important Points to Remember”</a:t>
            </a:r>
          </a:p>
          <a:p>
            <a:endParaRPr lang="en-US" dirty="0"/>
          </a:p>
          <a:p>
            <a:r>
              <a:rPr lang="en-US" dirty="0"/>
              <a:t>We’ve covered A LOT of things in this module, and you’ll need to remember a lot of things for the exam.  So I’ve pulled out the important points here that you can use for your studies as sort of a cheat sheet.</a:t>
            </a:r>
          </a:p>
          <a:p>
            <a:endParaRPr lang="en-US" dirty="0"/>
          </a:p>
          <a:p>
            <a:r>
              <a:rPr lang="en-US" dirty="0"/>
              <a:t>Shared Responsibility Model</a:t>
            </a:r>
          </a:p>
          <a:p>
            <a:r>
              <a:rPr lang="en-US" dirty="0"/>
              <a:t>	AWS is responsible for security OF the cloud</a:t>
            </a:r>
          </a:p>
          <a:p>
            <a:r>
              <a:rPr lang="en-US" dirty="0"/>
              <a:t>	Customer (you) are responsible for security IN the cloud</a:t>
            </a:r>
          </a:p>
          <a:p>
            <a:r>
              <a:rPr lang="en-US" dirty="0"/>
              <a:t>	This means, for example, that Amazon will protect their data centers, their networks, overall infrastructure and so on, but it’s on you to protect the applications inside of it.  And some of this will vary depending on whether you’re using managed services or not.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788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and the next, I’ve tried to summarize the key points and differences between all the different services we covered—because there were a lot, and some of them probably seemed very similar.</a:t>
            </a:r>
          </a:p>
          <a:p>
            <a:endParaRPr lang="en-US" dirty="0"/>
          </a:p>
          <a:p>
            <a:r>
              <a:rPr lang="en-US" dirty="0"/>
              <a:t>As you’re studying, I’d recommend you print out these two slide, or screenshot them and add your own notes.</a:t>
            </a:r>
          </a:p>
          <a:p>
            <a:endParaRPr lang="en-US" dirty="0"/>
          </a:p>
          <a:p>
            <a:r>
              <a:rPr lang="en-US" dirty="0"/>
              <a:t>But in case you’re just listening to this, let me quickly narrate out the key points too…</a:t>
            </a:r>
          </a:p>
          <a:p>
            <a:endParaRPr lang="en-US" dirty="0"/>
          </a:p>
          <a:p>
            <a:r>
              <a:rPr lang="en-US" b="1" dirty="0"/>
              <a:t>Read slide…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17560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Read slide…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684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big picture.  But it’s important to note that your responsibilities can vary depending on the service.  For example, if you’re provisioning your own servers and installing Windows or Linux or other software, you’ll be responsible for making sure that system is updated and patched and so on.  But if you’re running a managed service, all of that underlying work will be done for you.</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855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m12-03 = “Infrastructure Protection: AWS Shield”</a:t>
            </a:r>
          </a:p>
          <a:p>
            <a:endParaRPr lang="en-US" b="1" dirty="0"/>
          </a:p>
          <a:p>
            <a:r>
              <a:rPr lang="en-US" b="0" dirty="0"/>
              <a:t>Now let’s move on to talk about some of the other services that AWS provides to help keep you safe in the cloud, and specifically protecting your infrastructure against distributed denial of service or DDoS attacks.</a:t>
            </a:r>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820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DDoS, of course, happens when, rather than one legitimate person making a request, a hacker or a group of hackers use multiple infected computers, known as bots—and we say it’s distributed because this could be millions or even billions of requests being made—and those bots effectively flood the server with requests.</a:t>
            </a:r>
          </a:p>
          <a:p>
            <a:endParaRPr lang="en-US" dirty="0"/>
          </a:p>
          <a:p>
            <a:r>
              <a:rPr lang="en-US" dirty="0"/>
              <a:t>This excessive traffic to the website or application basically takes the server or site down.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5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means our legitimate users who are trying to log into their banking application or whatever, they’re going to be denied that service—denial of service.  And this is a pretty serious problem.  You can imagine if your whole business depends on your website—if you’re in ecommerce or something like that—this could literally put you out of business for some amount of time and put a serious dent in revenue.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18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portant_Mess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485372"/>
            <a:ext cx="2743200" cy="365125"/>
          </a:xfrm>
          <a:prstGeom prst="rect">
            <a:avLst/>
          </a:prstGeom>
        </p:spPr>
        <p:txBody>
          <a:bodyPr/>
          <a:lstStyle/>
          <a:p>
            <a:fld id="{03D0250E-CFF9-4C1A-BF0C-633242DFED8E}" type="slidenum">
              <a:rPr lang="en-GB" smtClean="0"/>
              <a:t>‹#›</a:t>
            </a:fld>
            <a:endParaRPr lang="en-GB"/>
          </a:p>
        </p:txBody>
      </p:sp>
      <p:sp>
        <p:nvSpPr>
          <p:cNvPr id="5" name="Text Placeholder 4"/>
          <p:cNvSpPr>
            <a:spLocks noGrp="1"/>
          </p:cNvSpPr>
          <p:nvPr>
            <p:ph type="body" sz="quarter" idx="13"/>
          </p:nvPr>
        </p:nvSpPr>
        <p:spPr>
          <a:xfrm>
            <a:off x="2347384" y="2372342"/>
            <a:ext cx="7516283" cy="2116888"/>
          </a:xfrm>
        </p:spPr>
        <p:txBody>
          <a:bodyPr anchor="ctr" anchorCtr="0">
            <a:normAutofit/>
          </a:bodyPr>
          <a:lstStyle>
            <a:lvl1pPr marL="0" indent="0" algn="ctr">
              <a:buNone/>
              <a:defRPr sz="3601"/>
            </a:lvl1pPr>
          </a:lstStyle>
          <a:p>
            <a:pPr lvl="0"/>
            <a:r>
              <a:rPr lang="en-US" dirty="0"/>
              <a:t>Click to edit Master text styles</a:t>
            </a:r>
          </a:p>
        </p:txBody>
      </p:sp>
    </p:spTree>
    <p:extLst>
      <p:ext uri="{BB962C8B-B14F-4D97-AF65-F5344CB8AC3E}">
        <p14:creationId xmlns:p14="http://schemas.microsoft.com/office/powerpoint/2010/main" val="1841886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6.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684" r:id="rId4"/>
    <p:sldLayoutId id="2147483701" r:id="rId5"/>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Security and Compliance</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Protecting Against DDoS on AWS</a:t>
            </a:r>
          </a:p>
        </p:txBody>
      </p:sp>
      <p:pic>
        <p:nvPicPr>
          <p:cNvPr id="5" name="Graphic 22">
            <a:extLst>
              <a:ext uri="{FF2B5EF4-FFF2-40B4-BE49-F238E27FC236}">
                <a16:creationId xmlns:a16="http://schemas.microsoft.com/office/drawing/2014/main" id="{E388F1BC-C9A4-4C9B-905C-996537538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6851" y="2459851"/>
            <a:ext cx="1938298" cy="1938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AE72C8E-2B8E-48CF-9674-389A2B848C2E}"/>
              </a:ext>
            </a:extLst>
          </p:cNvPr>
          <p:cNvSpPr txBox="1"/>
          <p:nvPr/>
        </p:nvSpPr>
        <p:spPr>
          <a:xfrm>
            <a:off x="4513194" y="4398149"/>
            <a:ext cx="3165611"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AWS Shield</a:t>
            </a:r>
          </a:p>
        </p:txBody>
      </p:sp>
    </p:spTree>
    <p:extLst>
      <p:ext uri="{BB962C8B-B14F-4D97-AF65-F5344CB8AC3E}">
        <p14:creationId xmlns:p14="http://schemas.microsoft.com/office/powerpoint/2010/main" val="2089686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28BD2980-2A43-402F-92AC-E54E76D5D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065" y="2703733"/>
            <a:ext cx="1463040" cy="1463040"/>
          </a:xfrm>
          <a:prstGeom prst="rect">
            <a:avLst/>
          </a:prstGeom>
        </p:spPr>
      </p:pic>
      <p:cxnSp>
        <p:nvCxnSpPr>
          <p:cNvPr id="6" name="Straight Arrow Connector 5">
            <a:extLst>
              <a:ext uri="{FF2B5EF4-FFF2-40B4-BE49-F238E27FC236}">
                <a16:creationId xmlns:a16="http://schemas.microsoft.com/office/drawing/2014/main" id="{1BC90212-9DF5-47D2-B302-04EADE03504D}"/>
              </a:ext>
            </a:extLst>
          </p:cNvPr>
          <p:cNvCxnSpPr>
            <a:cxnSpLocks/>
          </p:cNvCxnSpPr>
          <p:nvPr/>
        </p:nvCxnSpPr>
        <p:spPr>
          <a:xfrm>
            <a:off x="8487936" y="1954689"/>
            <a:ext cx="832129" cy="676209"/>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 name="Picture 1" descr="Shape&#10;&#10;Description automatically generated with low confidence">
            <a:extLst>
              <a:ext uri="{FF2B5EF4-FFF2-40B4-BE49-F238E27FC236}">
                <a16:creationId xmlns:a16="http://schemas.microsoft.com/office/drawing/2014/main" id="{DC38D4FD-5902-4060-AE38-68E78D47B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199" y="2697480"/>
            <a:ext cx="1463040" cy="1463040"/>
          </a:xfrm>
          <a:prstGeom prst="rect">
            <a:avLst/>
          </a:prstGeom>
        </p:spPr>
      </p:pic>
      <p:sp>
        <p:nvSpPr>
          <p:cNvPr id="9" name="TextBox 8">
            <a:extLst>
              <a:ext uri="{FF2B5EF4-FFF2-40B4-BE49-F238E27FC236}">
                <a16:creationId xmlns:a16="http://schemas.microsoft.com/office/drawing/2014/main" id="{D95828D4-4420-410A-AFCD-099DE5403BF6}"/>
              </a:ext>
            </a:extLst>
          </p:cNvPr>
          <p:cNvSpPr txBox="1"/>
          <p:nvPr/>
        </p:nvSpPr>
        <p:spPr>
          <a:xfrm>
            <a:off x="902542" y="4160520"/>
            <a:ext cx="1744354"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Hacker</a:t>
            </a:r>
          </a:p>
        </p:txBody>
      </p:sp>
      <p:sp>
        <p:nvSpPr>
          <p:cNvPr id="4" name="Rectangle 3">
            <a:extLst>
              <a:ext uri="{FF2B5EF4-FFF2-40B4-BE49-F238E27FC236}">
                <a16:creationId xmlns:a16="http://schemas.microsoft.com/office/drawing/2014/main" id="{A08A60D4-A597-431C-B94B-039BF72C5266}"/>
              </a:ext>
            </a:extLst>
          </p:cNvPr>
          <p:cNvSpPr/>
          <p:nvPr/>
        </p:nvSpPr>
        <p:spPr>
          <a:xfrm>
            <a:off x="3704063" y="1034053"/>
            <a:ext cx="4783873" cy="4802401"/>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12" name="Picture 11" descr="Shape&#10;&#10;Description automatically generated with low confidence">
            <a:extLst>
              <a:ext uri="{FF2B5EF4-FFF2-40B4-BE49-F238E27FC236}">
                <a16:creationId xmlns:a16="http://schemas.microsoft.com/office/drawing/2014/main" id="{1D9BE135-CD62-4E09-8C2E-D015BD51F3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315" y="1478110"/>
            <a:ext cx="1219370" cy="121937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6A4A87AE-7F3F-452D-B009-D2DDD9D5C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72" y="1478110"/>
            <a:ext cx="1219370" cy="121937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FDAEFF50-82D6-4BEF-AA28-F0729B888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58" y="1478110"/>
            <a:ext cx="1219370" cy="121937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D1EE6A68-391F-4ACE-BEBD-2E0225990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315" y="2941150"/>
            <a:ext cx="1219370" cy="1219370"/>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A7FC21EA-5053-4124-A797-1F67F7E18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72" y="2941150"/>
            <a:ext cx="1219370" cy="121937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17B8A8B2-518A-4228-8306-8A1B23C2EC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58" y="2941150"/>
            <a:ext cx="1219370" cy="1219370"/>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00B4E3FA-833C-4D6D-A348-0914388C3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315" y="4404190"/>
            <a:ext cx="1219370" cy="1219370"/>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28CC1793-9F5C-465D-A063-9F9DA2A235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72" y="4404190"/>
            <a:ext cx="1219370" cy="1219370"/>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164C2630-F3C9-47B8-B65A-AE331DC73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58" y="4404190"/>
            <a:ext cx="1219370" cy="1219370"/>
          </a:xfrm>
          <a:prstGeom prst="rect">
            <a:avLst/>
          </a:prstGeom>
        </p:spPr>
      </p:pic>
      <p:cxnSp>
        <p:nvCxnSpPr>
          <p:cNvPr id="21" name="Straight Arrow Connector 20">
            <a:extLst>
              <a:ext uri="{FF2B5EF4-FFF2-40B4-BE49-F238E27FC236}">
                <a16:creationId xmlns:a16="http://schemas.microsoft.com/office/drawing/2014/main" id="{AAD20EBE-A56C-4F34-9311-C9215201B700}"/>
              </a:ext>
            </a:extLst>
          </p:cNvPr>
          <p:cNvCxnSpPr>
            <a:cxnSpLocks/>
            <a:stCxn id="2" idx="3"/>
            <a:endCxn id="4" idx="1"/>
          </p:cNvCxnSpPr>
          <p:nvPr/>
        </p:nvCxnSpPr>
        <p:spPr>
          <a:xfrm>
            <a:off x="2506239" y="3429000"/>
            <a:ext cx="1197824" cy="625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7F26C-573D-4A0C-86AF-FA553CEFBA93}"/>
              </a:ext>
            </a:extLst>
          </p:cNvPr>
          <p:cNvCxnSpPr>
            <a:cxnSpLocks/>
            <a:stCxn id="4" idx="3"/>
            <a:endCxn id="5" idx="1"/>
          </p:cNvCxnSpPr>
          <p:nvPr/>
        </p:nvCxnSpPr>
        <p:spPr>
          <a:xfrm flipV="1">
            <a:off x="8487936" y="3435253"/>
            <a:ext cx="832129" cy="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72802A2-5C18-487B-A1E7-0EBF8B48E8C2}"/>
              </a:ext>
            </a:extLst>
          </p:cNvPr>
          <p:cNvCxnSpPr>
            <a:cxnSpLocks/>
          </p:cNvCxnSpPr>
          <p:nvPr/>
        </p:nvCxnSpPr>
        <p:spPr>
          <a:xfrm flipV="1">
            <a:off x="8487936" y="4239609"/>
            <a:ext cx="832129" cy="61309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9FCC53A-7BA2-4A4C-BBAB-0C353C38484C}"/>
              </a:ext>
            </a:extLst>
          </p:cNvPr>
          <p:cNvSpPr txBox="1"/>
          <p:nvPr/>
        </p:nvSpPr>
        <p:spPr>
          <a:xfrm>
            <a:off x="9179408" y="1381914"/>
            <a:ext cx="1744354" cy="107271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Floods the server with requests</a:t>
            </a:r>
          </a:p>
        </p:txBody>
      </p:sp>
      <p:sp>
        <p:nvSpPr>
          <p:cNvPr id="41" name="TextBox 40">
            <a:extLst>
              <a:ext uri="{FF2B5EF4-FFF2-40B4-BE49-F238E27FC236}">
                <a16:creationId xmlns:a16="http://schemas.microsoft.com/office/drawing/2014/main" id="{89CAC6F4-7DA7-43AB-8D41-6F539188B769}"/>
              </a:ext>
            </a:extLst>
          </p:cNvPr>
          <p:cNvSpPr txBox="1"/>
          <p:nvPr/>
        </p:nvSpPr>
        <p:spPr>
          <a:xfrm>
            <a:off x="4513194" y="6087801"/>
            <a:ext cx="3165611"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Bots</a:t>
            </a:r>
          </a:p>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“Distributed”</a:t>
            </a:r>
          </a:p>
        </p:txBody>
      </p:sp>
      <p:pic>
        <p:nvPicPr>
          <p:cNvPr id="22" name="Graphic 22">
            <a:extLst>
              <a:ext uri="{FF2B5EF4-FFF2-40B4-BE49-F238E27FC236}">
                <a16:creationId xmlns:a16="http://schemas.microsoft.com/office/drawing/2014/main" id="{ABC75750-30EF-48D9-8D66-9D53AA2499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070" y="2334869"/>
            <a:ext cx="767295" cy="76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22">
            <a:extLst>
              <a:ext uri="{FF2B5EF4-FFF2-40B4-BE49-F238E27FC236}">
                <a16:creationId xmlns:a16="http://schemas.microsoft.com/office/drawing/2014/main" id="{EC83F93D-54B3-4ECC-B5FD-A82491EF29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1425" y="3167187"/>
            <a:ext cx="767295" cy="76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22">
            <a:extLst>
              <a:ext uri="{FF2B5EF4-FFF2-40B4-BE49-F238E27FC236}">
                <a16:creationId xmlns:a16="http://schemas.microsoft.com/office/drawing/2014/main" id="{659A3579-24A3-4641-9A98-BFB8289F31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4942" y="3999505"/>
            <a:ext cx="767295" cy="767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909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AWS Shield</a:t>
            </a:r>
          </a:p>
        </p:txBody>
      </p:sp>
      <p:pic>
        <p:nvPicPr>
          <p:cNvPr id="5" name="Graphic 22">
            <a:extLst>
              <a:ext uri="{FF2B5EF4-FFF2-40B4-BE49-F238E27FC236}">
                <a16:creationId xmlns:a16="http://schemas.microsoft.com/office/drawing/2014/main" id="{E388F1BC-C9A4-4C9B-905C-996537538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9850" y="428831"/>
            <a:ext cx="827900" cy="82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STANDARD</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310414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ADVANCED</a:t>
            </a:r>
          </a:p>
        </p:txBody>
      </p:sp>
      <p:sp>
        <p:nvSpPr>
          <p:cNvPr id="10" name="TextBox 9">
            <a:extLst>
              <a:ext uri="{FF2B5EF4-FFF2-40B4-BE49-F238E27FC236}">
                <a16:creationId xmlns:a16="http://schemas.microsoft.com/office/drawing/2014/main" id="{B8C0DA1E-1D85-4FF7-BE86-93ACE7684235}"/>
              </a:ext>
            </a:extLst>
          </p:cNvPr>
          <p:cNvSpPr txBox="1"/>
          <p:nvPr/>
        </p:nvSpPr>
        <p:spPr>
          <a:xfrm>
            <a:off x="1672685" y="2139847"/>
            <a:ext cx="4150600" cy="1830573"/>
          </a:xfrm>
          <a:prstGeom prst="rect">
            <a:avLst/>
          </a:prstGeom>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Automatically protects all AWS customers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Free</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Protects from the most common types of DDoS attacks</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85085" cy="319014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 paid service that protects against more sophisticated attacks</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Integrates with other services like CloudFront, Route 53 and Elastic Load Balancing</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AWS Web Application Firewall (WAF) included at no extra cost</a:t>
            </a: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166728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Picture 4" descr="A picture containing tree, outdoor, plant&#10;&#10;Description automatically generated">
            <a:extLst>
              <a:ext uri="{FF2B5EF4-FFF2-40B4-BE49-F238E27FC236}">
                <a16:creationId xmlns:a16="http://schemas.microsoft.com/office/drawing/2014/main" id="{94A269B1-7E92-4E47-A3C0-F2D09B83820E}"/>
              </a:ext>
            </a:extLst>
          </p:cNvPr>
          <p:cNvPicPr>
            <a:picLocks noChangeAspect="1"/>
          </p:cNvPicPr>
          <p:nvPr/>
        </p:nvPicPr>
        <p:blipFill rotWithShape="1">
          <a:blip r:embed="rId3">
            <a:extLst>
              <a:ext uri="{28A0092B-C50C-407E-A947-70E740481C1C}">
                <a14:useLocalDpi xmlns:a14="http://schemas.microsoft.com/office/drawing/2010/main" val="0"/>
              </a:ext>
            </a:extLst>
          </a:blip>
          <a:srcRect l="10104"/>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4125854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28BD2980-2A43-402F-92AC-E54E76D5D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065" y="2703733"/>
            <a:ext cx="1463040" cy="1463040"/>
          </a:xfrm>
          <a:prstGeom prst="rect">
            <a:avLst/>
          </a:prstGeom>
        </p:spPr>
      </p:pic>
      <p:cxnSp>
        <p:nvCxnSpPr>
          <p:cNvPr id="6" name="Straight Arrow Connector 5">
            <a:extLst>
              <a:ext uri="{FF2B5EF4-FFF2-40B4-BE49-F238E27FC236}">
                <a16:creationId xmlns:a16="http://schemas.microsoft.com/office/drawing/2014/main" id="{1BC90212-9DF5-47D2-B302-04EADE03504D}"/>
              </a:ext>
            </a:extLst>
          </p:cNvPr>
          <p:cNvCxnSpPr>
            <a:cxnSpLocks/>
          </p:cNvCxnSpPr>
          <p:nvPr/>
        </p:nvCxnSpPr>
        <p:spPr>
          <a:xfrm>
            <a:off x="8487936" y="1954689"/>
            <a:ext cx="832129" cy="676209"/>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 name="Picture 1" descr="Shape&#10;&#10;Description automatically generated with low confidence">
            <a:extLst>
              <a:ext uri="{FF2B5EF4-FFF2-40B4-BE49-F238E27FC236}">
                <a16:creationId xmlns:a16="http://schemas.microsoft.com/office/drawing/2014/main" id="{DC38D4FD-5902-4060-AE38-68E78D47B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199" y="2697480"/>
            <a:ext cx="1463040" cy="1463040"/>
          </a:xfrm>
          <a:prstGeom prst="rect">
            <a:avLst/>
          </a:prstGeom>
        </p:spPr>
      </p:pic>
      <p:sp>
        <p:nvSpPr>
          <p:cNvPr id="9" name="TextBox 8">
            <a:extLst>
              <a:ext uri="{FF2B5EF4-FFF2-40B4-BE49-F238E27FC236}">
                <a16:creationId xmlns:a16="http://schemas.microsoft.com/office/drawing/2014/main" id="{D95828D4-4420-410A-AFCD-099DE5403BF6}"/>
              </a:ext>
            </a:extLst>
          </p:cNvPr>
          <p:cNvSpPr txBox="1"/>
          <p:nvPr/>
        </p:nvSpPr>
        <p:spPr>
          <a:xfrm>
            <a:off x="902542" y="4160520"/>
            <a:ext cx="1744354"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Hacker</a:t>
            </a:r>
          </a:p>
        </p:txBody>
      </p:sp>
      <p:sp>
        <p:nvSpPr>
          <p:cNvPr id="4" name="Rectangle 3">
            <a:extLst>
              <a:ext uri="{FF2B5EF4-FFF2-40B4-BE49-F238E27FC236}">
                <a16:creationId xmlns:a16="http://schemas.microsoft.com/office/drawing/2014/main" id="{A08A60D4-A597-431C-B94B-039BF72C5266}"/>
              </a:ext>
            </a:extLst>
          </p:cNvPr>
          <p:cNvSpPr/>
          <p:nvPr/>
        </p:nvSpPr>
        <p:spPr>
          <a:xfrm>
            <a:off x="3704063" y="1034053"/>
            <a:ext cx="4783873" cy="4802401"/>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12" name="Picture 11" descr="Shape&#10;&#10;Description automatically generated with low confidence">
            <a:extLst>
              <a:ext uri="{FF2B5EF4-FFF2-40B4-BE49-F238E27FC236}">
                <a16:creationId xmlns:a16="http://schemas.microsoft.com/office/drawing/2014/main" id="{1D9BE135-CD62-4E09-8C2E-D015BD51F3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315" y="1478110"/>
            <a:ext cx="1219370" cy="121937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6A4A87AE-7F3F-452D-B009-D2DDD9D5C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72" y="1478110"/>
            <a:ext cx="1219370" cy="121937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FDAEFF50-82D6-4BEF-AA28-F0729B888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58" y="1478110"/>
            <a:ext cx="1219370" cy="121937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D1EE6A68-391F-4ACE-BEBD-2E0225990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315" y="2941150"/>
            <a:ext cx="1219370" cy="1219370"/>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A7FC21EA-5053-4124-A797-1F67F7E18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72" y="2941150"/>
            <a:ext cx="1219370" cy="121937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17B8A8B2-518A-4228-8306-8A1B23C2EC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58" y="2941150"/>
            <a:ext cx="1219370" cy="1219370"/>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00B4E3FA-833C-4D6D-A348-0914388C3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315" y="4404190"/>
            <a:ext cx="1219370" cy="1219370"/>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28CC1793-9F5C-465D-A063-9F9DA2A235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72" y="4404190"/>
            <a:ext cx="1219370" cy="1219370"/>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164C2630-F3C9-47B8-B65A-AE331DC73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58" y="4404190"/>
            <a:ext cx="1219370" cy="1219370"/>
          </a:xfrm>
          <a:prstGeom prst="rect">
            <a:avLst/>
          </a:prstGeom>
        </p:spPr>
      </p:pic>
      <p:cxnSp>
        <p:nvCxnSpPr>
          <p:cNvPr id="21" name="Straight Arrow Connector 20">
            <a:extLst>
              <a:ext uri="{FF2B5EF4-FFF2-40B4-BE49-F238E27FC236}">
                <a16:creationId xmlns:a16="http://schemas.microsoft.com/office/drawing/2014/main" id="{AAD20EBE-A56C-4F34-9311-C9215201B700}"/>
              </a:ext>
            </a:extLst>
          </p:cNvPr>
          <p:cNvCxnSpPr>
            <a:cxnSpLocks/>
            <a:stCxn id="2" idx="3"/>
            <a:endCxn id="4" idx="1"/>
          </p:cNvCxnSpPr>
          <p:nvPr/>
        </p:nvCxnSpPr>
        <p:spPr>
          <a:xfrm>
            <a:off x="2506239" y="3429000"/>
            <a:ext cx="1197824" cy="625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7F26C-573D-4A0C-86AF-FA553CEFBA93}"/>
              </a:ext>
            </a:extLst>
          </p:cNvPr>
          <p:cNvCxnSpPr>
            <a:cxnSpLocks/>
            <a:stCxn id="4" idx="3"/>
            <a:endCxn id="5" idx="1"/>
          </p:cNvCxnSpPr>
          <p:nvPr/>
        </p:nvCxnSpPr>
        <p:spPr>
          <a:xfrm flipV="1">
            <a:off x="8487936" y="3435253"/>
            <a:ext cx="832129" cy="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72802A2-5C18-487B-A1E7-0EBF8B48E8C2}"/>
              </a:ext>
            </a:extLst>
          </p:cNvPr>
          <p:cNvCxnSpPr>
            <a:cxnSpLocks/>
          </p:cNvCxnSpPr>
          <p:nvPr/>
        </p:nvCxnSpPr>
        <p:spPr>
          <a:xfrm flipV="1">
            <a:off x="8487936" y="4239609"/>
            <a:ext cx="832129" cy="61309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9FCC53A-7BA2-4A4C-BBAB-0C353C38484C}"/>
              </a:ext>
            </a:extLst>
          </p:cNvPr>
          <p:cNvSpPr txBox="1"/>
          <p:nvPr/>
        </p:nvSpPr>
        <p:spPr>
          <a:xfrm>
            <a:off x="9179408" y="1381914"/>
            <a:ext cx="1744354" cy="107271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Floods the server with requests</a:t>
            </a:r>
          </a:p>
        </p:txBody>
      </p:sp>
      <p:sp>
        <p:nvSpPr>
          <p:cNvPr id="41" name="TextBox 40">
            <a:extLst>
              <a:ext uri="{FF2B5EF4-FFF2-40B4-BE49-F238E27FC236}">
                <a16:creationId xmlns:a16="http://schemas.microsoft.com/office/drawing/2014/main" id="{89CAC6F4-7DA7-43AB-8D41-6F539188B769}"/>
              </a:ext>
            </a:extLst>
          </p:cNvPr>
          <p:cNvSpPr txBox="1"/>
          <p:nvPr/>
        </p:nvSpPr>
        <p:spPr>
          <a:xfrm>
            <a:off x="4513194" y="6087801"/>
            <a:ext cx="3165611"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Bots</a:t>
            </a:r>
          </a:p>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“Distributed”</a:t>
            </a:r>
          </a:p>
        </p:txBody>
      </p:sp>
      <p:pic>
        <p:nvPicPr>
          <p:cNvPr id="26" name="Graphic 8">
            <a:extLst>
              <a:ext uri="{FF2B5EF4-FFF2-40B4-BE49-F238E27FC236}">
                <a16:creationId xmlns:a16="http://schemas.microsoft.com/office/drawing/2014/main" id="{BCED6A6C-6644-491A-993D-29081C4646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2287" y="4648186"/>
            <a:ext cx="827900" cy="82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71F8FC70-3DF2-4386-A340-CE6572496B16}"/>
              </a:ext>
            </a:extLst>
          </p:cNvPr>
          <p:cNvCxnSpPr/>
          <p:nvPr/>
        </p:nvCxnSpPr>
        <p:spPr>
          <a:xfrm>
            <a:off x="8940096" y="1954689"/>
            <a:ext cx="0" cy="2998914"/>
          </a:xfrm>
          <a:prstGeom prst="line">
            <a:avLst/>
          </a:prstGeom>
          <a:ln w="57150">
            <a:solidFill>
              <a:srgbClr val="E5353B"/>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5AD31EB-9168-49FB-B62E-650D71D4CCBC}"/>
              </a:ext>
            </a:extLst>
          </p:cNvPr>
          <p:cNvSpPr txBox="1"/>
          <p:nvPr/>
        </p:nvSpPr>
        <p:spPr>
          <a:xfrm>
            <a:off x="10020861" y="5388902"/>
            <a:ext cx="1990161" cy="1072715"/>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353B"/>
                </a:solidFill>
                <a:effectLst/>
                <a:uLnTx/>
                <a:uFillTx/>
                <a:latin typeface="Trebuchet MS" panose="020B0603020202020204"/>
                <a:ea typeface="PS TT Commons" charset="0"/>
                <a:cs typeface="PS TT Commons" charset="0"/>
              </a:rPr>
              <a:t>Web Application Firewall (WAF)</a:t>
            </a:r>
          </a:p>
          <a:p>
            <a:pPr marL="0" marR="0" lvl="0" indent="0" algn="l" defTabSz="439502" rtl="0" eaLnBrk="1" fontAlgn="auto" latinLnBrk="0" hangingPunct="1">
              <a:lnSpc>
                <a:spcPct val="85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5353B"/>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85000"/>
              </a:lnSpc>
              <a:spcBef>
                <a:spcPct val="0"/>
              </a:spcBef>
              <a:spcAft>
                <a:spcPts val="0"/>
              </a:spcAft>
              <a:buClrTx/>
              <a:buSzTx/>
              <a:buFontTx/>
              <a:buNone/>
              <a:tabLst/>
              <a:defRPr/>
            </a:pPr>
            <a:r>
              <a:rPr lang="en-US" sz="1600" dirty="0">
                <a:solidFill>
                  <a:srgbClr val="E5353B"/>
                </a:solidFill>
                <a:latin typeface="Trebuchet MS" panose="020B0603020202020204"/>
                <a:ea typeface="PS TT Commons" charset="0"/>
                <a:cs typeface="PS TT Commons" charset="0"/>
              </a:rPr>
              <a:t>Protects from common web exploits (SQL injection, </a:t>
            </a:r>
            <a:r>
              <a:rPr lang="en-US" sz="1600" dirty="0" err="1">
                <a:solidFill>
                  <a:srgbClr val="E5353B"/>
                </a:solidFill>
                <a:latin typeface="Trebuchet MS" panose="020B0603020202020204"/>
                <a:ea typeface="PS TT Commons" charset="0"/>
                <a:cs typeface="PS TT Commons" charset="0"/>
              </a:rPr>
              <a:t>XSS</a:t>
            </a:r>
            <a:r>
              <a:rPr lang="en-US" sz="1600" dirty="0">
                <a:solidFill>
                  <a:srgbClr val="E5353B"/>
                </a:solidFill>
                <a:latin typeface="Trebuchet MS" panose="020B0603020202020204"/>
                <a:ea typeface="PS TT Commons" charset="0"/>
                <a:cs typeface="PS TT Commons" charset="0"/>
              </a:rPr>
              <a:t>, etc.)</a:t>
            </a:r>
            <a:endParaRPr kumimoji="0" lang="en-US" sz="1600" b="0" i="0" u="none" strike="noStrike" kern="1200" cap="none" spc="0" normalizeH="0" baseline="0" noProof="0" dirty="0">
              <a:ln>
                <a:noFill/>
              </a:ln>
              <a:solidFill>
                <a:srgbClr val="E5353B"/>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3934081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0D6199-4117-4C5D-8523-717B3A175C61}"/>
              </a:ext>
            </a:extLst>
          </p:cNvPr>
          <p:cNvSpPr>
            <a:spLocks noGrp="1"/>
          </p:cNvSpPr>
          <p:nvPr>
            <p:ph sz="quarter" idx="14"/>
          </p:nvPr>
        </p:nvSpPr>
        <p:spPr/>
        <p:txBody>
          <a:bodyPr/>
          <a:lstStyle/>
          <a:p>
            <a:r>
              <a:rPr lang="en-US" dirty="0"/>
              <a:t>AWS Web Application Firewall (WAF)</a:t>
            </a:r>
          </a:p>
        </p:txBody>
      </p:sp>
      <p:sp>
        <p:nvSpPr>
          <p:cNvPr id="7" name="Text Placeholder 6">
            <a:extLst>
              <a:ext uri="{FF2B5EF4-FFF2-40B4-BE49-F238E27FC236}">
                <a16:creationId xmlns:a16="http://schemas.microsoft.com/office/drawing/2014/main" id="{BFE98E54-9854-4953-92DB-2B66383AB1C5}"/>
              </a:ext>
            </a:extLst>
          </p:cNvPr>
          <p:cNvSpPr>
            <a:spLocks noGrp="1"/>
          </p:cNvSpPr>
          <p:nvPr>
            <p:ph type="body" sz="quarter" idx="10"/>
          </p:nvPr>
        </p:nvSpPr>
        <p:spPr/>
        <p:txBody>
          <a:bodyPr/>
          <a:lstStyle/>
          <a:p>
            <a:r>
              <a:rPr lang="en-US" sz="2800" dirty="0">
                <a:solidFill>
                  <a:schemeClr val="tx1"/>
                </a:solidFill>
                <a:latin typeface="+mj-lt"/>
              </a:rPr>
              <a:t>Configure rules</a:t>
            </a:r>
          </a:p>
          <a:p>
            <a:pPr lvl="1"/>
            <a:r>
              <a:rPr lang="en-US" sz="2400" dirty="0">
                <a:solidFill>
                  <a:schemeClr val="tx1"/>
                </a:solidFill>
                <a:latin typeface="+mj-lt"/>
              </a:rPr>
              <a:t>Allow, block, monitor/count</a:t>
            </a:r>
          </a:p>
          <a:p>
            <a:pPr lvl="1"/>
            <a:r>
              <a:rPr lang="en-US" sz="2400" dirty="0">
                <a:solidFill>
                  <a:schemeClr val="tx1"/>
                </a:solidFill>
                <a:latin typeface="+mj-lt"/>
              </a:rPr>
              <a:t>IP addresses, country of origin, presence of a script, URL strings, etc.</a:t>
            </a:r>
          </a:p>
          <a:p>
            <a:pPr lvl="1"/>
            <a:r>
              <a:rPr lang="en-US" sz="2400" dirty="0">
                <a:solidFill>
                  <a:schemeClr val="tx1"/>
                </a:solidFill>
                <a:latin typeface="+mj-lt"/>
              </a:rPr>
              <a:t>Example:</a:t>
            </a:r>
          </a:p>
          <a:p>
            <a:pPr lvl="2"/>
            <a:r>
              <a:rPr lang="en-US" sz="2000" dirty="0">
                <a:solidFill>
                  <a:schemeClr val="tx1"/>
                </a:solidFill>
                <a:latin typeface="+mj-lt"/>
              </a:rPr>
              <a:t>Block IP addresses and values in the request that are used by known attackers</a:t>
            </a:r>
          </a:p>
          <a:p>
            <a:pPr lvl="2"/>
            <a:r>
              <a:rPr lang="en-US" sz="2000" dirty="0">
                <a:solidFill>
                  <a:schemeClr val="tx1"/>
                </a:solidFill>
                <a:latin typeface="+mj-lt"/>
              </a:rPr>
              <a:t>A specific IP address can only send 100 requests to your application in 5 minutes</a:t>
            </a:r>
          </a:p>
          <a:p>
            <a:pPr lvl="2"/>
            <a:r>
              <a:rPr lang="en-US" sz="2000" dirty="0">
                <a:solidFill>
                  <a:schemeClr val="tx1"/>
                </a:solidFill>
                <a:latin typeface="+mj-lt"/>
              </a:rPr>
              <a:t>Check HTTP headers, body and query strings for common attacks like cross-site scripting and SQL injection</a:t>
            </a:r>
          </a:p>
        </p:txBody>
      </p:sp>
      <p:pic>
        <p:nvPicPr>
          <p:cNvPr id="5" name="Graphic 8">
            <a:extLst>
              <a:ext uri="{FF2B5EF4-FFF2-40B4-BE49-F238E27FC236}">
                <a16:creationId xmlns:a16="http://schemas.microsoft.com/office/drawing/2014/main" id="{A0F31839-61AF-4857-B5C7-827C05836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608" y="1668085"/>
            <a:ext cx="827900" cy="82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73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0D6199-4117-4C5D-8523-717B3A175C61}"/>
              </a:ext>
            </a:extLst>
          </p:cNvPr>
          <p:cNvSpPr>
            <a:spLocks noGrp="1"/>
          </p:cNvSpPr>
          <p:nvPr>
            <p:ph sz="quarter" idx="14"/>
          </p:nvPr>
        </p:nvSpPr>
        <p:spPr/>
        <p:txBody>
          <a:bodyPr/>
          <a:lstStyle/>
          <a:p>
            <a:r>
              <a:rPr lang="en-US" dirty="0"/>
              <a:t>Where to Deploy WAF</a:t>
            </a:r>
          </a:p>
        </p:txBody>
      </p:sp>
      <p:sp>
        <p:nvSpPr>
          <p:cNvPr id="7" name="Text Placeholder 6">
            <a:extLst>
              <a:ext uri="{FF2B5EF4-FFF2-40B4-BE49-F238E27FC236}">
                <a16:creationId xmlns:a16="http://schemas.microsoft.com/office/drawing/2014/main" id="{BFE98E54-9854-4953-92DB-2B66383AB1C5}"/>
              </a:ext>
            </a:extLst>
          </p:cNvPr>
          <p:cNvSpPr>
            <a:spLocks noGrp="1"/>
          </p:cNvSpPr>
          <p:nvPr>
            <p:ph type="body" sz="quarter" idx="10"/>
          </p:nvPr>
        </p:nvSpPr>
        <p:spPr/>
        <p:txBody>
          <a:bodyPr/>
          <a:lstStyle/>
          <a:p>
            <a:r>
              <a:rPr lang="en-US" sz="2800" dirty="0">
                <a:solidFill>
                  <a:schemeClr val="tx1"/>
                </a:solidFill>
                <a:latin typeface="+mj-lt"/>
              </a:rPr>
              <a:t>WAF can be deployed on:</a:t>
            </a:r>
          </a:p>
          <a:p>
            <a:pPr lvl="1"/>
            <a:r>
              <a:rPr lang="en-US" sz="2400" dirty="0">
                <a:solidFill>
                  <a:schemeClr val="tx1"/>
                </a:solidFill>
                <a:latin typeface="+mj-lt"/>
              </a:rPr>
              <a:t>API Gateway</a:t>
            </a:r>
          </a:p>
          <a:p>
            <a:pPr lvl="1"/>
            <a:r>
              <a:rPr lang="en-US" sz="2400" dirty="0">
                <a:solidFill>
                  <a:schemeClr val="tx1"/>
                </a:solidFill>
                <a:latin typeface="+mj-lt"/>
              </a:rPr>
              <a:t>Application Load Balancer</a:t>
            </a:r>
          </a:p>
          <a:p>
            <a:pPr lvl="2"/>
            <a:r>
              <a:rPr lang="en-US" sz="2400" i="1" dirty="0">
                <a:solidFill>
                  <a:schemeClr val="tx1"/>
                </a:solidFill>
                <a:latin typeface="+mj-lt"/>
              </a:rPr>
              <a:t>But not a Network Load Balancer</a:t>
            </a:r>
          </a:p>
          <a:p>
            <a:pPr lvl="1"/>
            <a:r>
              <a:rPr lang="en-US" sz="2400" dirty="0">
                <a:solidFill>
                  <a:schemeClr val="tx1"/>
                </a:solidFill>
                <a:latin typeface="+mj-lt"/>
              </a:rPr>
              <a:t>CloudFront distribution</a:t>
            </a:r>
          </a:p>
          <a:p>
            <a:pPr lvl="1"/>
            <a:r>
              <a:rPr lang="en-US" sz="2400" dirty="0">
                <a:solidFill>
                  <a:schemeClr val="tx1"/>
                </a:solidFill>
                <a:latin typeface="+mj-lt"/>
              </a:rPr>
              <a:t>Cognito User Pools</a:t>
            </a:r>
          </a:p>
          <a:p>
            <a:pPr lvl="1"/>
            <a:r>
              <a:rPr lang="en-US" sz="2400" dirty="0">
                <a:solidFill>
                  <a:schemeClr val="tx1"/>
                </a:solidFill>
                <a:latin typeface="+mj-lt"/>
              </a:rPr>
              <a:t>AppSync </a:t>
            </a:r>
            <a:r>
              <a:rPr lang="en-US" sz="2400" dirty="0" err="1">
                <a:solidFill>
                  <a:schemeClr val="tx1"/>
                </a:solidFill>
                <a:latin typeface="+mj-lt"/>
              </a:rPr>
              <a:t>GraphQL</a:t>
            </a:r>
            <a:r>
              <a:rPr lang="en-US" sz="2400" dirty="0">
                <a:solidFill>
                  <a:schemeClr val="tx1"/>
                </a:solidFill>
                <a:latin typeface="+mj-lt"/>
              </a:rPr>
              <a:t> API</a:t>
            </a:r>
          </a:p>
        </p:txBody>
      </p:sp>
      <p:pic>
        <p:nvPicPr>
          <p:cNvPr id="5" name="Graphic 8">
            <a:extLst>
              <a:ext uri="{FF2B5EF4-FFF2-40B4-BE49-F238E27FC236}">
                <a16:creationId xmlns:a16="http://schemas.microsoft.com/office/drawing/2014/main" id="{A0F31839-61AF-4857-B5C7-827C05836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608" y="1668085"/>
            <a:ext cx="827900" cy="82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413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60" y="5234152"/>
            <a:ext cx="1108405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Web Application Firewall (WAF)</a:t>
            </a:r>
          </a:p>
        </p:txBody>
      </p:sp>
      <p:pic>
        <p:nvPicPr>
          <p:cNvPr id="3" name="Picture 2" descr="A blue sign with white text&#10;&#10;Description automatically generated with medium confidence">
            <a:extLst>
              <a:ext uri="{FF2B5EF4-FFF2-40B4-BE49-F238E27FC236}">
                <a16:creationId xmlns:a16="http://schemas.microsoft.com/office/drawing/2014/main" id="{F9AE0740-35BA-3B9D-5E2D-947310613EAD}"/>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104584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2" name="Picture 1" descr="A picture containing text, clipart, vector graphics&#10;&#10;Description automatically generated">
            <a:extLst>
              <a:ext uri="{FF2B5EF4-FFF2-40B4-BE49-F238E27FC236}">
                <a16:creationId xmlns:a16="http://schemas.microsoft.com/office/drawing/2014/main" id="{81E211F6-3A25-49BA-A709-EFD5AD7F0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998" y="2717082"/>
            <a:ext cx="1866949" cy="1866949"/>
          </a:xfrm>
          <a:prstGeom prst="rect">
            <a:avLst/>
          </a:prstGeom>
        </p:spPr>
      </p:pic>
      <p:sp>
        <p:nvSpPr>
          <p:cNvPr id="3" name="TextBox 2">
            <a:extLst>
              <a:ext uri="{FF2B5EF4-FFF2-40B4-BE49-F238E27FC236}">
                <a16:creationId xmlns:a16="http://schemas.microsoft.com/office/drawing/2014/main" id="{FC8F7FF6-A69D-4545-950E-639D5F1BA4F5}"/>
              </a:ext>
            </a:extLst>
          </p:cNvPr>
          <p:cNvSpPr txBox="1"/>
          <p:nvPr/>
        </p:nvSpPr>
        <p:spPr>
          <a:xfrm>
            <a:off x="625642" y="4584031"/>
            <a:ext cx="10214810"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white"/>
                </a:solidFill>
                <a:effectLst/>
                <a:uLnTx/>
                <a:uFillTx/>
                <a:latin typeface="Trebuchet MS" panose="020B0603020202020204"/>
                <a:ea typeface="+mn-ea"/>
                <a:cs typeface="+mn-cs"/>
              </a:rPr>
              <a:t>ENCRYPTION</a:t>
            </a:r>
          </a:p>
        </p:txBody>
      </p:sp>
    </p:spTree>
    <p:extLst>
      <p:ext uri="{BB962C8B-B14F-4D97-AF65-F5344CB8AC3E}">
        <p14:creationId xmlns:p14="http://schemas.microsoft.com/office/powerpoint/2010/main" val="4231127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uilding, outdoor, tiled&#10;&#10;Description automatically generated">
            <a:extLst>
              <a:ext uri="{FF2B5EF4-FFF2-40B4-BE49-F238E27FC236}">
                <a16:creationId xmlns:a16="http://schemas.microsoft.com/office/drawing/2014/main" id="{F034C0E1-0150-4AA7-BB47-FD09573FA559}"/>
              </a:ext>
            </a:extLst>
          </p:cNvPr>
          <p:cNvPicPr>
            <a:picLocks noChangeAspect="1"/>
          </p:cNvPicPr>
          <p:nvPr/>
        </p:nvPicPr>
        <p:blipFill rotWithShape="1">
          <a:blip r:embed="rId3">
            <a:extLst>
              <a:ext uri="{28A0092B-C50C-407E-A947-70E740481C1C}">
                <a14:useLocalDpi xmlns:a14="http://schemas.microsoft.com/office/drawing/2010/main" val="0"/>
              </a:ext>
            </a:extLst>
          </a:blip>
          <a:srcRect t="6140" b="10176"/>
          <a:stretch/>
        </p:blipFill>
        <p:spPr>
          <a:xfrm>
            <a:off x="0" y="-1"/>
            <a:ext cx="12192000" cy="6854993"/>
          </a:xfrm>
          <a:prstGeom prst="rect">
            <a:avLst/>
          </a:prstGeom>
        </p:spPr>
      </p:pic>
    </p:spTree>
    <p:extLst>
      <p:ext uri="{BB962C8B-B14F-4D97-AF65-F5344CB8AC3E}">
        <p14:creationId xmlns:p14="http://schemas.microsoft.com/office/powerpoint/2010/main" val="148704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t>Monitoring</a:t>
            </a:r>
          </a:p>
          <a:p>
            <a:pPr marL="0" indent="0">
              <a:spcBef>
                <a:spcPts val="600"/>
              </a:spcBef>
              <a:spcAft>
                <a:spcPts val="600"/>
              </a:spcAft>
              <a:buSzPct val="100000"/>
              <a:buNone/>
            </a:pPr>
            <a:r>
              <a:rPr lang="en-US" sz="2800" dirty="0">
                <a:solidFill>
                  <a:schemeClr val="accent2"/>
                </a:solidFill>
              </a:rPr>
              <a:t>Security and Compliance</a:t>
            </a:r>
          </a:p>
          <a:p>
            <a:pPr marL="0" indent="0">
              <a:spcBef>
                <a:spcPts val="600"/>
              </a:spcBef>
              <a:spcAft>
                <a:spcPts val="600"/>
              </a:spcAft>
              <a:buSzPct val="100000"/>
              <a:buNone/>
            </a:pPr>
            <a:r>
              <a:rPr lang="en-US" sz="2800" dirty="0"/>
              <a:t>Automation and Governance</a:t>
            </a:r>
          </a:p>
          <a:p>
            <a:pPr marL="0" indent="0">
              <a:spcBef>
                <a:spcPts val="600"/>
              </a:spcBef>
              <a:spcAft>
                <a:spcPts val="600"/>
              </a:spcAft>
              <a:buSzPct val="100000"/>
              <a:buNone/>
            </a:pPr>
            <a:r>
              <a:rPr lang="en-US" sz="2800" dirty="0"/>
              <a:t>DNS and Network Routing</a:t>
            </a:r>
          </a:p>
          <a:p>
            <a:pPr marL="0" indent="0">
              <a:spcBef>
                <a:spcPts val="600"/>
              </a:spcBef>
              <a:spcAft>
                <a:spcPts val="600"/>
              </a:spcAft>
              <a:buSzPct val="100000"/>
              <a:buNone/>
            </a:pPr>
            <a:r>
              <a:rPr lang="en-US" sz="2800" dirty="0"/>
              <a:t>Application Integration</a:t>
            </a:r>
          </a:p>
          <a:p>
            <a:pPr marL="0" indent="0">
              <a:spcBef>
                <a:spcPts val="600"/>
              </a:spcBef>
              <a:spcAft>
                <a:spcPts val="600"/>
              </a:spcAft>
              <a:buSzPct val="100000"/>
              <a:buNone/>
            </a:pPr>
            <a:r>
              <a:rPr lang="en-US" sz="2800" dirty="0"/>
              <a:t>Machine Learning</a:t>
            </a:r>
          </a:p>
          <a:p>
            <a:pPr marL="0" indent="0">
              <a:spcBef>
                <a:spcPts val="600"/>
              </a:spcBef>
              <a:spcAft>
                <a:spcPts val="600"/>
              </a:spcAft>
              <a:buSzPct val="100000"/>
              <a:buNone/>
            </a:pPr>
            <a:r>
              <a:rPr lang="en-US" sz="2800" dirty="0"/>
              <a:t>Backup and Recovery</a:t>
            </a:r>
          </a:p>
          <a:p>
            <a:pPr marL="0" indent="0">
              <a:spcBef>
                <a:spcPts val="600"/>
              </a:spcBef>
              <a:spcAft>
                <a:spcPts val="600"/>
              </a:spcAft>
              <a:buSzPct val="100000"/>
              <a:buNone/>
            </a:pPr>
            <a:r>
              <a:rPr lang="en-US" sz="2800" dirty="0"/>
              <a:t>Billing and Pricing</a:t>
            </a:r>
          </a:p>
          <a:p>
            <a:pPr marL="0" indent="0">
              <a:spcBef>
                <a:spcPts val="600"/>
              </a:spcBef>
              <a:spcAft>
                <a:spcPts val="600"/>
              </a:spcAft>
              <a:buSzPct val="100000"/>
              <a:buNone/>
            </a:pPr>
            <a:r>
              <a:rPr lang="en-US" sz="2800" dirty="0"/>
              <a:t>The Well-Architected Framework</a:t>
            </a:r>
          </a:p>
          <a:p>
            <a:pPr marL="0" indent="0">
              <a:spcBef>
                <a:spcPts val="600"/>
              </a:spcBef>
              <a:spcAft>
                <a:spcPts val="600"/>
              </a:spcAft>
              <a:buSzPct val="100000"/>
              <a:buNone/>
            </a:pPr>
            <a:r>
              <a:rPr lang="en-US" sz="2800" dirty="0"/>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5906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truck on the street&#10;&#10;Description automatically generated with low confidence">
            <a:extLst>
              <a:ext uri="{FF2B5EF4-FFF2-40B4-BE49-F238E27FC236}">
                <a16:creationId xmlns:a16="http://schemas.microsoft.com/office/drawing/2014/main" id="{FFFC4E64-5E85-46D3-8921-058D7939ED10}"/>
              </a:ext>
            </a:extLst>
          </p:cNvPr>
          <p:cNvPicPr>
            <a:picLocks noChangeAspect="1"/>
          </p:cNvPicPr>
          <p:nvPr/>
        </p:nvPicPr>
        <p:blipFill rotWithShape="1">
          <a:blip r:embed="rId3">
            <a:extLst>
              <a:ext uri="{28A0092B-C50C-407E-A947-70E740481C1C}">
                <a14:useLocalDpi xmlns:a14="http://schemas.microsoft.com/office/drawing/2010/main" val="0"/>
              </a:ext>
            </a:extLst>
          </a:blip>
          <a:srcRect t="12456" b="3016"/>
          <a:stretch/>
        </p:blipFill>
        <p:spPr>
          <a:xfrm>
            <a:off x="-1" y="-1"/>
            <a:ext cx="12192001" cy="6858001"/>
          </a:xfrm>
          <a:prstGeom prst="rect">
            <a:avLst/>
          </a:prstGeom>
        </p:spPr>
      </p:pic>
    </p:spTree>
    <p:extLst>
      <p:ext uri="{BB962C8B-B14F-4D97-AF65-F5344CB8AC3E}">
        <p14:creationId xmlns:p14="http://schemas.microsoft.com/office/powerpoint/2010/main" val="4186663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1E21-E98B-41B8-9799-523A4E0AFCC8}"/>
              </a:ext>
            </a:extLst>
          </p:cNvPr>
          <p:cNvSpPr>
            <a:spLocks noGrp="1"/>
          </p:cNvSpPr>
          <p:nvPr>
            <p:ph type="title"/>
          </p:nvPr>
        </p:nvSpPr>
        <p:spPr/>
        <p:txBody>
          <a:bodyPr/>
          <a:lstStyle/>
          <a:p>
            <a:r>
              <a:rPr lang="en-US" dirty="0"/>
              <a:t>Two Types of Encryption</a:t>
            </a:r>
          </a:p>
        </p:txBody>
      </p:sp>
      <p:cxnSp>
        <p:nvCxnSpPr>
          <p:cNvPr id="4" name="Straight Connector 3">
            <a:extLst>
              <a:ext uri="{FF2B5EF4-FFF2-40B4-BE49-F238E27FC236}">
                <a16:creationId xmlns:a16="http://schemas.microsoft.com/office/drawing/2014/main" id="{7DF612B9-7AA8-4337-A0D4-C5117A9A223C}"/>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F2020D-A4CF-46D7-95F5-915CB579DE46}"/>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AT REST</a:t>
            </a:r>
          </a:p>
        </p:txBody>
      </p:sp>
      <p:sp>
        <p:nvSpPr>
          <p:cNvPr id="6" name="TextBox 5">
            <a:extLst>
              <a:ext uri="{FF2B5EF4-FFF2-40B4-BE49-F238E27FC236}">
                <a16:creationId xmlns:a16="http://schemas.microsoft.com/office/drawing/2014/main" id="{D589B1AC-3F7A-4745-B651-7C6B766B29A6}"/>
              </a:ext>
            </a:extLst>
          </p:cNvPr>
          <p:cNvSpPr txBox="1"/>
          <p:nvPr/>
        </p:nvSpPr>
        <p:spPr>
          <a:xfrm>
            <a:off x="6368716" y="1582155"/>
            <a:ext cx="310414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IN TRANSIT</a:t>
            </a:r>
          </a:p>
        </p:txBody>
      </p:sp>
      <p:sp>
        <p:nvSpPr>
          <p:cNvPr id="7" name="TextBox 6">
            <a:extLst>
              <a:ext uri="{FF2B5EF4-FFF2-40B4-BE49-F238E27FC236}">
                <a16:creationId xmlns:a16="http://schemas.microsoft.com/office/drawing/2014/main" id="{D04B3EC3-D888-4DC7-AB0F-2AD559C7F251}"/>
              </a:ext>
            </a:extLst>
          </p:cNvPr>
          <p:cNvSpPr txBox="1"/>
          <p:nvPr/>
        </p:nvSpPr>
        <p:spPr>
          <a:xfrm>
            <a:off x="541422" y="2139847"/>
            <a:ext cx="5281864" cy="1830573"/>
          </a:xfrm>
          <a:prstGeom prst="rect">
            <a:avLst/>
          </a:prstGeom>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err="1">
                <a:ln>
                  <a:noFill/>
                </a:ln>
                <a:solidFill>
                  <a:srgbClr val="404040"/>
                </a:solidFill>
                <a:effectLst/>
                <a:uLnTx/>
                <a:uFillTx/>
                <a:latin typeface="Trebuchet MS" panose="020B0603020202020204"/>
                <a:ea typeface="PS TT Commons" charset="0"/>
                <a:cs typeface="PS TT Commons" charset="0"/>
              </a:rPr>
              <a:t>Dat</a:t>
            </a: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 that’s stored or archived </a:t>
            </a:r>
            <a:b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b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on a device</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Examples: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S3 bucket</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Hard disk</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Database</a:t>
            </a:r>
          </a:p>
        </p:txBody>
      </p:sp>
      <p:sp>
        <p:nvSpPr>
          <p:cNvPr id="8" name="TextBox 7">
            <a:extLst>
              <a:ext uri="{FF2B5EF4-FFF2-40B4-BE49-F238E27FC236}">
                <a16:creationId xmlns:a16="http://schemas.microsoft.com/office/drawing/2014/main" id="{34153115-B8E1-41ED-9AD0-BDD925D13BA6}"/>
              </a:ext>
            </a:extLst>
          </p:cNvPr>
          <p:cNvSpPr txBox="1"/>
          <p:nvPr/>
        </p:nvSpPr>
        <p:spPr>
          <a:xfrm>
            <a:off x="6368716" y="2139846"/>
            <a:ext cx="4985085"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Data being transferred from one location to another</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Examples:</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Moving data from an EC2 instance to an S3 bucket</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Moving data from an on-premises data center to AWS</a:t>
            </a:r>
          </a:p>
        </p:txBody>
      </p:sp>
    </p:spTree>
    <p:extLst>
      <p:ext uri="{BB962C8B-B14F-4D97-AF65-F5344CB8AC3E}">
        <p14:creationId xmlns:p14="http://schemas.microsoft.com/office/powerpoint/2010/main" val="375614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build="p"/>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D1E21-E98B-41B8-9799-523A4E0AFCC8}"/>
              </a:ext>
            </a:extLst>
          </p:cNvPr>
          <p:cNvSpPr>
            <a:spLocks noGrp="1"/>
          </p:cNvSpPr>
          <p:nvPr>
            <p:ph type="title"/>
          </p:nvPr>
        </p:nvSpPr>
        <p:spPr/>
        <p:txBody>
          <a:bodyPr/>
          <a:lstStyle/>
          <a:p>
            <a:r>
              <a:rPr lang="en-US" dirty="0"/>
              <a:t>Two Types of Encryption</a:t>
            </a:r>
          </a:p>
        </p:txBody>
      </p:sp>
      <p:cxnSp>
        <p:nvCxnSpPr>
          <p:cNvPr id="4" name="Straight Connector 3">
            <a:extLst>
              <a:ext uri="{FF2B5EF4-FFF2-40B4-BE49-F238E27FC236}">
                <a16:creationId xmlns:a16="http://schemas.microsoft.com/office/drawing/2014/main" id="{7DF612B9-7AA8-4337-A0D4-C5117A9A223C}"/>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F2020D-A4CF-46D7-95F5-915CB579DE46}"/>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AT REST</a:t>
            </a:r>
          </a:p>
        </p:txBody>
      </p:sp>
      <p:sp>
        <p:nvSpPr>
          <p:cNvPr id="6" name="TextBox 5">
            <a:extLst>
              <a:ext uri="{FF2B5EF4-FFF2-40B4-BE49-F238E27FC236}">
                <a16:creationId xmlns:a16="http://schemas.microsoft.com/office/drawing/2014/main" id="{D589B1AC-3F7A-4745-B651-7C6B766B29A6}"/>
              </a:ext>
            </a:extLst>
          </p:cNvPr>
          <p:cNvSpPr txBox="1"/>
          <p:nvPr/>
        </p:nvSpPr>
        <p:spPr>
          <a:xfrm>
            <a:off x="6368716" y="1582155"/>
            <a:ext cx="310414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IN TRANSIT</a:t>
            </a:r>
          </a:p>
        </p:txBody>
      </p:sp>
      <p:sp>
        <p:nvSpPr>
          <p:cNvPr id="7" name="TextBox 6">
            <a:extLst>
              <a:ext uri="{FF2B5EF4-FFF2-40B4-BE49-F238E27FC236}">
                <a16:creationId xmlns:a16="http://schemas.microsoft.com/office/drawing/2014/main" id="{D04B3EC3-D888-4DC7-AB0F-2AD559C7F251}"/>
              </a:ext>
            </a:extLst>
          </p:cNvPr>
          <p:cNvSpPr txBox="1"/>
          <p:nvPr/>
        </p:nvSpPr>
        <p:spPr>
          <a:xfrm>
            <a:off x="541422" y="2139847"/>
            <a:ext cx="5281864" cy="1830573"/>
          </a:xfrm>
          <a:prstGeom prst="rect">
            <a:avLst/>
          </a:prstGeom>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err="1">
                <a:ln>
                  <a:noFill/>
                </a:ln>
                <a:solidFill>
                  <a:srgbClr val="404040"/>
                </a:solidFill>
                <a:effectLst/>
                <a:uLnTx/>
                <a:uFillTx/>
                <a:latin typeface="Trebuchet MS" panose="020B0603020202020204"/>
                <a:ea typeface="PS TT Commons" charset="0"/>
                <a:cs typeface="PS TT Commons" charset="0"/>
              </a:rPr>
              <a:t>Dat</a:t>
            </a: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 that’s stored or archived </a:t>
            </a:r>
            <a:b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b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on a device</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Examples: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S3 bucket</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Hard disk</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Database</a:t>
            </a:r>
          </a:p>
        </p:txBody>
      </p:sp>
      <p:sp>
        <p:nvSpPr>
          <p:cNvPr id="8" name="TextBox 7">
            <a:extLst>
              <a:ext uri="{FF2B5EF4-FFF2-40B4-BE49-F238E27FC236}">
                <a16:creationId xmlns:a16="http://schemas.microsoft.com/office/drawing/2014/main" id="{34153115-B8E1-41ED-9AD0-BDD925D13BA6}"/>
              </a:ext>
            </a:extLst>
          </p:cNvPr>
          <p:cNvSpPr txBox="1"/>
          <p:nvPr/>
        </p:nvSpPr>
        <p:spPr>
          <a:xfrm>
            <a:off x="6368716" y="2139846"/>
            <a:ext cx="4985085"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Data being transferred from one location to another</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Examples:</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Moving data from an EC2 instance to an S3 bucket</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400" b="0" i="1"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Moving data from an on-premises data center to AWS</a:t>
            </a:r>
          </a:p>
        </p:txBody>
      </p:sp>
      <p:sp>
        <p:nvSpPr>
          <p:cNvPr id="10" name="Rectangle 9">
            <a:extLst>
              <a:ext uri="{FF2B5EF4-FFF2-40B4-BE49-F238E27FC236}">
                <a16:creationId xmlns:a16="http://schemas.microsoft.com/office/drawing/2014/main" id="{EC6C1EFC-52C6-4BD9-9816-5119E3A4E18A}"/>
              </a:ext>
            </a:extLst>
          </p:cNvPr>
          <p:cNvSpPr/>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900" b="0" i="0" u="none" strike="noStrike" kern="1200" cap="none" spc="0" normalizeH="0" baseline="0" noProof="0" dirty="0">
                <a:ln>
                  <a:noFill/>
                </a:ln>
                <a:solidFill>
                  <a:srgbClr val="FFFFFF"/>
                </a:solidFill>
                <a:effectLst/>
                <a:uLnTx/>
                <a:uFillTx/>
                <a:latin typeface="Trebuchet MS" panose="020B0603020202020204"/>
                <a:ea typeface="+mn-ea"/>
                <a:cs typeface="+mn-cs"/>
              </a:rPr>
              <a:t>HOW?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Trebuchet MS" panose="020B0603020202020204"/>
                <a:ea typeface="+mn-ea"/>
                <a:cs typeface="+mn-cs"/>
              </a:rPr>
              <a:t>Encryption Keys</a:t>
            </a:r>
          </a:p>
        </p:txBody>
      </p:sp>
      <p:pic>
        <p:nvPicPr>
          <p:cNvPr id="11" name="Picture 10" descr="A picture containing text, clipart, vector graphics&#10;&#10;Description automatically generated">
            <a:extLst>
              <a:ext uri="{FF2B5EF4-FFF2-40B4-BE49-F238E27FC236}">
                <a16:creationId xmlns:a16="http://schemas.microsoft.com/office/drawing/2014/main" id="{CBE3BCB1-38B6-4D1F-BE9A-67884F94A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125" y="5311939"/>
            <a:ext cx="637669" cy="637669"/>
          </a:xfrm>
          <a:prstGeom prst="rect">
            <a:avLst/>
          </a:prstGeom>
        </p:spPr>
      </p:pic>
    </p:spTree>
    <p:extLst>
      <p:ext uri="{BB962C8B-B14F-4D97-AF65-F5344CB8AC3E}">
        <p14:creationId xmlns:p14="http://schemas.microsoft.com/office/powerpoint/2010/main" val="180469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FEFAD-16AB-4358-BE36-0DDACD00B419}"/>
              </a:ext>
            </a:extLst>
          </p:cNvPr>
          <p:cNvSpPr txBox="1"/>
          <p:nvPr/>
        </p:nvSpPr>
        <p:spPr>
          <a:xfrm>
            <a:off x="822032" y="2951946"/>
            <a:ext cx="3216166" cy="95410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This is a super secret message!</a:t>
            </a:r>
          </a:p>
        </p:txBody>
      </p:sp>
      <p:pic>
        <p:nvPicPr>
          <p:cNvPr id="6" name="Picture 5" descr="Icon&#10;&#10;Description automatically generated">
            <a:extLst>
              <a:ext uri="{FF2B5EF4-FFF2-40B4-BE49-F238E27FC236}">
                <a16:creationId xmlns:a16="http://schemas.microsoft.com/office/drawing/2014/main" id="{B339E94E-1270-4D72-9ED1-1AA45D430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512" y="2501512"/>
            <a:ext cx="1854976" cy="1854976"/>
          </a:xfrm>
          <a:prstGeom prst="rect">
            <a:avLst/>
          </a:prstGeom>
        </p:spPr>
      </p:pic>
      <p:cxnSp>
        <p:nvCxnSpPr>
          <p:cNvPr id="7" name="Straight Arrow Connector 6">
            <a:extLst>
              <a:ext uri="{FF2B5EF4-FFF2-40B4-BE49-F238E27FC236}">
                <a16:creationId xmlns:a16="http://schemas.microsoft.com/office/drawing/2014/main" id="{4CB0ABB7-9464-4C38-A6F5-920C79221D16}"/>
              </a:ext>
            </a:extLst>
          </p:cNvPr>
          <p:cNvCxnSpPr>
            <a:cxnSpLocks/>
          </p:cNvCxnSpPr>
          <p:nvPr/>
        </p:nvCxnSpPr>
        <p:spPr>
          <a:xfrm>
            <a:off x="4193628" y="3435254"/>
            <a:ext cx="819454"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FC1CA1-EC77-44DC-A0EF-D7785BB69F3E}"/>
              </a:ext>
            </a:extLst>
          </p:cNvPr>
          <p:cNvSpPr txBox="1"/>
          <p:nvPr/>
        </p:nvSpPr>
        <p:spPr>
          <a:xfrm>
            <a:off x="8153802" y="2951946"/>
            <a:ext cx="3216166" cy="95410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Uijt</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jt</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b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tvqfs</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tfdsfu</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nfttbhf</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a:t>
            </a:r>
          </a:p>
        </p:txBody>
      </p:sp>
      <p:cxnSp>
        <p:nvCxnSpPr>
          <p:cNvPr id="10" name="Straight Arrow Connector 9">
            <a:extLst>
              <a:ext uri="{FF2B5EF4-FFF2-40B4-BE49-F238E27FC236}">
                <a16:creationId xmlns:a16="http://schemas.microsoft.com/office/drawing/2014/main" id="{44A2B16C-73B9-4BA0-BCCC-E35661326E08}"/>
              </a:ext>
            </a:extLst>
          </p:cNvPr>
          <p:cNvCxnSpPr>
            <a:cxnSpLocks/>
          </p:cNvCxnSpPr>
          <p:nvPr/>
        </p:nvCxnSpPr>
        <p:spPr>
          <a:xfrm>
            <a:off x="7173311" y="3411605"/>
            <a:ext cx="819454"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Speech Bubble: Rectangle with Corners Rounded 10">
            <a:extLst>
              <a:ext uri="{FF2B5EF4-FFF2-40B4-BE49-F238E27FC236}">
                <a16:creationId xmlns:a16="http://schemas.microsoft.com/office/drawing/2014/main" id="{0D43FC5F-64B9-42E9-B3BB-AB02617520A3}"/>
              </a:ext>
            </a:extLst>
          </p:cNvPr>
          <p:cNvSpPr/>
          <p:nvPr/>
        </p:nvSpPr>
        <p:spPr>
          <a:xfrm>
            <a:off x="8671035" y="1124607"/>
            <a:ext cx="2932385" cy="1187668"/>
          </a:xfrm>
          <a:prstGeom prst="wedgeRoundRectCallout">
            <a:avLst>
              <a:gd name="adj1" fmla="val -44683"/>
              <a:gd name="adj2" fmla="val 100357"/>
              <a:gd name="adj3" fmla="val 16667"/>
            </a:avLst>
          </a:prstGeom>
          <a:solidFill>
            <a:srgbClr val="E53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rPr>
              <a:t>Encrypted = scrambled</a:t>
            </a:r>
          </a:p>
        </p:txBody>
      </p:sp>
    </p:spTree>
    <p:extLst>
      <p:ext uri="{BB962C8B-B14F-4D97-AF65-F5344CB8AC3E}">
        <p14:creationId xmlns:p14="http://schemas.microsoft.com/office/powerpoint/2010/main" val="234819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FEFAD-16AB-4358-BE36-0DDACD00B419}"/>
              </a:ext>
            </a:extLst>
          </p:cNvPr>
          <p:cNvSpPr txBox="1"/>
          <p:nvPr/>
        </p:nvSpPr>
        <p:spPr>
          <a:xfrm>
            <a:off x="822032" y="2951946"/>
            <a:ext cx="3216166" cy="95410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This is a super secret message!</a:t>
            </a:r>
          </a:p>
        </p:txBody>
      </p:sp>
      <p:pic>
        <p:nvPicPr>
          <p:cNvPr id="6" name="Picture 5" descr="Icon&#10;&#10;Description automatically generated">
            <a:extLst>
              <a:ext uri="{FF2B5EF4-FFF2-40B4-BE49-F238E27FC236}">
                <a16:creationId xmlns:a16="http://schemas.microsoft.com/office/drawing/2014/main" id="{B339E94E-1270-4D72-9ED1-1AA45D430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512" y="2501512"/>
            <a:ext cx="1854976" cy="1854976"/>
          </a:xfrm>
          <a:prstGeom prst="rect">
            <a:avLst/>
          </a:prstGeom>
        </p:spPr>
      </p:pic>
      <p:cxnSp>
        <p:nvCxnSpPr>
          <p:cNvPr id="7" name="Straight Arrow Connector 6">
            <a:extLst>
              <a:ext uri="{FF2B5EF4-FFF2-40B4-BE49-F238E27FC236}">
                <a16:creationId xmlns:a16="http://schemas.microsoft.com/office/drawing/2014/main" id="{4CB0ABB7-9464-4C38-A6F5-920C79221D16}"/>
              </a:ext>
            </a:extLst>
          </p:cNvPr>
          <p:cNvCxnSpPr>
            <a:cxnSpLocks/>
          </p:cNvCxnSpPr>
          <p:nvPr/>
        </p:nvCxnSpPr>
        <p:spPr>
          <a:xfrm>
            <a:off x="4193628" y="3435254"/>
            <a:ext cx="819454"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FC1CA1-EC77-44DC-A0EF-D7785BB69F3E}"/>
              </a:ext>
            </a:extLst>
          </p:cNvPr>
          <p:cNvSpPr txBox="1"/>
          <p:nvPr/>
        </p:nvSpPr>
        <p:spPr>
          <a:xfrm>
            <a:off x="8153802" y="2951946"/>
            <a:ext cx="3216166" cy="95410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Uijt</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jt</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b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tvqfs</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tfdsfu</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nfttbhf</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a:t>
            </a:r>
          </a:p>
        </p:txBody>
      </p:sp>
      <p:cxnSp>
        <p:nvCxnSpPr>
          <p:cNvPr id="10" name="Straight Arrow Connector 9">
            <a:extLst>
              <a:ext uri="{FF2B5EF4-FFF2-40B4-BE49-F238E27FC236}">
                <a16:creationId xmlns:a16="http://schemas.microsoft.com/office/drawing/2014/main" id="{44A2B16C-73B9-4BA0-BCCC-E35661326E08}"/>
              </a:ext>
            </a:extLst>
          </p:cNvPr>
          <p:cNvCxnSpPr>
            <a:cxnSpLocks/>
          </p:cNvCxnSpPr>
          <p:nvPr/>
        </p:nvCxnSpPr>
        <p:spPr>
          <a:xfrm>
            <a:off x="7173311" y="3411605"/>
            <a:ext cx="819454"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Speech Bubble: Rectangle with Corners Rounded 1">
            <a:extLst>
              <a:ext uri="{FF2B5EF4-FFF2-40B4-BE49-F238E27FC236}">
                <a16:creationId xmlns:a16="http://schemas.microsoft.com/office/drawing/2014/main" id="{C106CBD6-DB69-4331-B0BE-C4901AB3AB37}"/>
              </a:ext>
            </a:extLst>
          </p:cNvPr>
          <p:cNvSpPr/>
          <p:nvPr/>
        </p:nvSpPr>
        <p:spPr>
          <a:xfrm>
            <a:off x="8671035" y="1124607"/>
            <a:ext cx="2932385" cy="1187668"/>
          </a:xfrm>
          <a:prstGeom prst="wedgeRoundRectCallout">
            <a:avLst>
              <a:gd name="adj1" fmla="val -44683"/>
              <a:gd name="adj2" fmla="val 100357"/>
              <a:gd name="adj3" fmla="val 16667"/>
            </a:avLst>
          </a:prstGeom>
          <a:solidFill>
            <a:srgbClr val="E53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rPr>
              <a:t>How did we arrive at this?</a:t>
            </a:r>
          </a:p>
        </p:txBody>
      </p:sp>
    </p:spTree>
    <p:extLst>
      <p:ext uri="{BB962C8B-B14F-4D97-AF65-F5344CB8AC3E}">
        <p14:creationId xmlns:p14="http://schemas.microsoft.com/office/powerpoint/2010/main" val="3048378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FEFAD-16AB-4358-BE36-0DDACD00B419}"/>
              </a:ext>
            </a:extLst>
          </p:cNvPr>
          <p:cNvSpPr txBox="1"/>
          <p:nvPr/>
        </p:nvSpPr>
        <p:spPr>
          <a:xfrm>
            <a:off x="822032" y="2951946"/>
            <a:ext cx="3216166" cy="95410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This is a super secret message!</a:t>
            </a:r>
          </a:p>
        </p:txBody>
      </p:sp>
      <p:pic>
        <p:nvPicPr>
          <p:cNvPr id="6" name="Picture 5" descr="Icon&#10;&#10;Description automatically generated">
            <a:extLst>
              <a:ext uri="{FF2B5EF4-FFF2-40B4-BE49-F238E27FC236}">
                <a16:creationId xmlns:a16="http://schemas.microsoft.com/office/drawing/2014/main" id="{B339E94E-1270-4D72-9ED1-1AA45D430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512" y="2501512"/>
            <a:ext cx="1854976" cy="1854976"/>
          </a:xfrm>
          <a:prstGeom prst="rect">
            <a:avLst/>
          </a:prstGeom>
        </p:spPr>
      </p:pic>
      <p:cxnSp>
        <p:nvCxnSpPr>
          <p:cNvPr id="7" name="Straight Arrow Connector 6">
            <a:extLst>
              <a:ext uri="{FF2B5EF4-FFF2-40B4-BE49-F238E27FC236}">
                <a16:creationId xmlns:a16="http://schemas.microsoft.com/office/drawing/2014/main" id="{4CB0ABB7-9464-4C38-A6F5-920C79221D16}"/>
              </a:ext>
            </a:extLst>
          </p:cNvPr>
          <p:cNvCxnSpPr>
            <a:cxnSpLocks/>
          </p:cNvCxnSpPr>
          <p:nvPr/>
        </p:nvCxnSpPr>
        <p:spPr>
          <a:xfrm>
            <a:off x="4193628" y="3435254"/>
            <a:ext cx="819454"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FC1CA1-EC77-44DC-A0EF-D7785BB69F3E}"/>
              </a:ext>
            </a:extLst>
          </p:cNvPr>
          <p:cNvSpPr txBox="1"/>
          <p:nvPr/>
        </p:nvSpPr>
        <p:spPr>
          <a:xfrm>
            <a:off x="8153802" y="2951946"/>
            <a:ext cx="3216166" cy="95410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Uijt</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jt</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b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tvqfs</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tfdsfu</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nfttbhf</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a:t>
            </a:r>
          </a:p>
        </p:txBody>
      </p:sp>
      <p:cxnSp>
        <p:nvCxnSpPr>
          <p:cNvPr id="10" name="Straight Arrow Connector 9">
            <a:extLst>
              <a:ext uri="{FF2B5EF4-FFF2-40B4-BE49-F238E27FC236}">
                <a16:creationId xmlns:a16="http://schemas.microsoft.com/office/drawing/2014/main" id="{44A2B16C-73B9-4BA0-BCCC-E35661326E08}"/>
              </a:ext>
            </a:extLst>
          </p:cNvPr>
          <p:cNvCxnSpPr>
            <a:cxnSpLocks/>
          </p:cNvCxnSpPr>
          <p:nvPr/>
        </p:nvCxnSpPr>
        <p:spPr>
          <a:xfrm>
            <a:off x="7173311" y="3411605"/>
            <a:ext cx="819454"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Speech Bubble: Rectangle with Corners Rounded 1">
            <a:extLst>
              <a:ext uri="{FF2B5EF4-FFF2-40B4-BE49-F238E27FC236}">
                <a16:creationId xmlns:a16="http://schemas.microsoft.com/office/drawing/2014/main" id="{C106CBD6-DB69-4331-B0BE-C4901AB3AB37}"/>
              </a:ext>
            </a:extLst>
          </p:cNvPr>
          <p:cNvSpPr/>
          <p:nvPr/>
        </p:nvSpPr>
        <p:spPr>
          <a:xfrm>
            <a:off x="8671035" y="1124607"/>
            <a:ext cx="2932385" cy="1187668"/>
          </a:xfrm>
          <a:prstGeom prst="wedgeRoundRectCallout">
            <a:avLst>
              <a:gd name="adj1" fmla="val -44683"/>
              <a:gd name="adj2" fmla="val 100357"/>
              <a:gd name="adj3" fmla="val 16667"/>
            </a:avLst>
          </a:prstGeom>
          <a:solidFill>
            <a:srgbClr val="E53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rPr>
              <a:t>How did we arrive at this?</a:t>
            </a:r>
          </a:p>
        </p:txBody>
      </p:sp>
      <p:sp>
        <p:nvSpPr>
          <p:cNvPr id="3" name="Rectangle 2">
            <a:extLst>
              <a:ext uri="{FF2B5EF4-FFF2-40B4-BE49-F238E27FC236}">
                <a16:creationId xmlns:a16="http://schemas.microsoft.com/office/drawing/2014/main" id="{CF1E5FD3-AA4D-433B-B8C6-E1EFF3A145C8}"/>
              </a:ext>
            </a:extLst>
          </p:cNvPr>
          <p:cNvSpPr/>
          <p:nvPr/>
        </p:nvSpPr>
        <p:spPr>
          <a:xfrm>
            <a:off x="5168512" y="2385848"/>
            <a:ext cx="1854976" cy="20600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descr="A picture containing text, clipart, vector graphics&#10;&#10;Description automatically generated">
            <a:extLst>
              <a:ext uri="{FF2B5EF4-FFF2-40B4-BE49-F238E27FC236}">
                <a16:creationId xmlns:a16="http://schemas.microsoft.com/office/drawing/2014/main" id="{E60D75B7-9867-4AAC-8306-ECE35E0A946F}"/>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5541491" y="2602655"/>
            <a:ext cx="1109018" cy="1109018"/>
          </a:xfrm>
          <a:prstGeom prst="rect">
            <a:avLst/>
          </a:prstGeom>
        </p:spPr>
      </p:pic>
      <p:sp>
        <p:nvSpPr>
          <p:cNvPr id="11" name="TextBox 10">
            <a:extLst>
              <a:ext uri="{FF2B5EF4-FFF2-40B4-BE49-F238E27FC236}">
                <a16:creationId xmlns:a16="http://schemas.microsoft.com/office/drawing/2014/main" id="{D03D4844-9322-4CF5-BC54-327D5D19A630}"/>
              </a:ext>
            </a:extLst>
          </p:cNvPr>
          <p:cNvSpPr txBox="1"/>
          <p:nvPr/>
        </p:nvSpPr>
        <p:spPr>
          <a:xfrm>
            <a:off x="5863080" y="3463978"/>
            <a:ext cx="1235319" cy="58477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5353B"/>
                </a:solidFill>
                <a:effectLst/>
                <a:uLnTx/>
                <a:uFillTx/>
                <a:latin typeface="Trebuchet MS" panose="020B0603020202020204"/>
                <a:ea typeface="+mn-ea"/>
                <a:cs typeface="+mn-cs"/>
              </a:rPr>
              <a:t>Add 1 to the letter</a:t>
            </a:r>
          </a:p>
        </p:txBody>
      </p:sp>
    </p:spTree>
    <p:extLst>
      <p:ext uri="{BB962C8B-B14F-4D97-AF65-F5344CB8AC3E}">
        <p14:creationId xmlns:p14="http://schemas.microsoft.com/office/powerpoint/2010/main" val="3625571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FEFAD-16AB-4358-BE36-0DDACD00B419}"/>
              </a:ext>
            </a:extLst>
          </p:cNvPr>
          <p:cNvSpPr txBox="1"/>
          <p:nvPr/>
        </p:nvSpPr>
        <p:spPr>
          <a:xfrm>
            <a:off x="822032" y="2951946"/>
            <a:ext cx="3216166" cy="95410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This is a super secret message!</a:t>
            </a:r>
          </a:p>
        </p:txBody>
      </p:sp>
      <p:pic>
        <p:nvPicPr>
          <p:cNvPr id="6" name="Picture 5" descr="Icon&#10;&#10;Description automatically generated">
            <a:extLst>
              <a:ext uri="{FF2B5EF4-FFF2-40B4-BE49-F238E27FC236}">
                <a16:creationId xmlns:a16="http://schemas.microsoft.com/office/drawing/2014/main" id="{B339E94E-1270-4D72-9ED1-1AA45D430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512" y="2501512"/>
            <a:ext cx="1854976" cy="1854976"/>
          </a:xfrm>
          <a:prstGeom prst="rect">
            <a:avLst/>
          </a:prstGeom>
        </p:spPr>
      </p:pic>
      <p:cxnSp>
        <p:nvCxnSpPr>
          <p:cNvPr id="7" name="Straight Arrow Connector 6">
            <a:extLst>
              <a:ext uri="{FF2B5EF4-FFF2-40B4-BE49-F238E27FC236}">
                <a16:creationId xmlns:a16="http://schemas.microsoft.com/office/drawing/2014/main" id="{4CB0ABB7-9464-4C38-A6F5-920C79221D16}"/>
              </a:ext>
            </a:extLst>
          </p:cNvPr>
          <p:cNvCxnSpPr>
            <a:cxnSpLocks/>
          </p:cNvCxnSpPr>
          <p:nvPr/>
        </p:nvCxnSpPr>
        <p:spPr>
          <a:xfrm>
            <a:off x="4193628" y="3435254"/>
            <a:ext cx="819454" cy="0"/>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FC1CA1-EC77-44DC-A0EF-D7785BB69F3E}"/>
              </a:ext>
            </a:extLst>
          </p:cNvPr>
          <p:cNvSpPr txBox="1"/>
          <p:nvPr/>
        </p:nvSpPr>
        <p:spPr>
          <a:xfrm>
            <a:off x="8153802" y="2951946"/>
            <a:ext cx="3216166" cy="95410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Uijt</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jt</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b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tvqfs</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tfdsfu</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 </a:t>
            </a:r>
            <a:r>
              <a:rPr kumimoji="0" lang="en-US" sz="2800" b="0" i="0" u="none" strike="noStrike" kern="1200" cap="none" spc="0" normalizeH="0" baseline="0" noProof="0" dirty="0" err="1">
                <a:ln>
                  <a:noFill/>
                </a:ln>
                <a:solidFill>
                  <a:prstClr val="black"/>
                </a:solidFill>
                <a:effectLst/>
                <a:uLnTx/>
                <a:uFillTx/>
                <a:latin typeface="Trebuchet MS" panose="020B0603020202020204"/>
                <a:ea typeface="+mn-ea"/>
                <a:cs typeface="+mn-cs"/>
              </a:rPr>
              <a:t>nfttbhf</a:t>
            </a: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a:t>
            </a:r>
          </a:p>
        </p:txBody>
      </p:sp>
      <p:cxnSp>
        <p:nvCxnSpPr>
          <p:cNvPr id="10" name="Straight Arrow Connector 9">
            <a:extLst>
              <a:ext uri="{FF2B5EF4-FFF2-40B4-BE49-F238E27FC236}">
                <a16:creationId xmlns:a16="http://schemas.microsoft.com/office/drawing/2014/main" id="{44A2B16C-73B9-4BA0-BCCC-E35661326E08}"/>
              </a:ext>
            </a:extLst>
          </p:cNvPr>
          <p:cNvCxnSpPr>
            <a:cxnSpLocks/>
          </p:cNvCxnSpPr>
          <p:nvPr/>
        </p:nvCxnSpPr>
        <p:spPr>
          <a:xfrm>
            <a:off x="7173311" y="3411605"/>
            <a:ext cx="819454" cy="0"/>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2" name="Speech Bubble: Rectangle with Corners Rounded 1">
            <a:extLst>
              <a:ext uri="{FF2B5EF4-FFF2-40B4-BE49-F238E27FC236}">
                <a16:creationId xmlns:a16="http://schemas.microsoft.com/office/drawing/2014/main" id="{C106CBD6-DB69-4331-B0BE-C4901AB3AB37}"/>
              </a:ext>
            </a:extLst>
          </p:cNvPr>
          <p:cNvSpPr/>
          <p:nvPr/>
        </p:nvSpPr>
        <p:spPr>
          <a:xfrm>
            <a:off x="8671035" y="304800"/>
            <a:ext cx="2698933" cy="2196712"/>
          </a:xfrm>
          <a:prstGeom prst="wedgeRoundRectCallout">
            <a:avLst>
              <a:gd name="adj1" fmla="val -43129"/>
              <a:gd name="adj2" fmla="val 64415"/>
              <a:gd name="adj3" fmla="val 16667"/>
            </a:avLst>
          </a:prstGeom>
          <a:solidFill>
            <a:srgbClr val="E53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rPr>
              <a:t>How do we get back to the original message?</a:t>
            </a:r>
          </a:p>
        </p:txBody>
      </p:sp>
      <p:sp>
        <p:nvSpPr>
          <p:cNvPr id="3" name="Rectangle 2">
            <a:extLst>
              <a:ext uri="{FF2B5EF4-FFF2-40B4-BE49-F238E27FC236}">
                <a16:creationId xmlns:a16="http://schemas.microsoft.com/office/drawing/2014/main" id="{CF1E5FD3-AA4D-433B-B8C6-E1EFF3A145C8}"/>
              </a:ext>
            </a:extLst>
          </p:cNvPr>
          <p:cNvSpPr/>
          <p:nvPr/>
        </p:nvSpPr>
        <p:spPr>
          <a:xfrm>
            <a:off x="5168512" y="2385848"/>
            <a:ext cx="1854976" cy="206002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8" name="Picture 7" descr="A picture containing text, clipart, vector graphics&#10;&#10;Description automatically generated">
            <a:extLst>
              <a:ext uri="{FF2B5EF4-FFF2-40B4-BE49-F238E27FC236}">
                <a16:creationId xmlns:a16="http://schemas.microsoft.com/office/drawing/2014/main" id="{E60D75B7-9867-4AAC-8306-ECE35E0A946F}"/>
              </a:ext>
            </a:extLst>
          </p:cNvPr>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tretch>
            <a:fillRect/>
          </a:stretch>
        </p:blipFill>
        <p:spPr>
          <a:xfrm>
            <a:off x="5541491" y="2602655"/>
            <a:ext cx="1109018" cy="1109018"/>
          </a:xfrm>
          <a:prstGeom prst="rect">
            <a:avLst/>
          </a:prstGeom>
        </p:spPr>
      </p:pic>
      <p:sp>
        <p:nvSpPr>
          <p:cNvPr id="11" name="TextBox 10">
            <a:extLst>
              <a:ext uri="{FF2B5EF4-FFF2-40B4-BE49-F238E27FC236}">
                <a16:creationId xmlns:a16="http://schemas.microsoft.com/office/drawing/2014/main" id="{D03D4844-9322-4CF5-BC54-327D5D19A630}"/>
              </a:ext>
            </a:extLst>
          </p:cNvPr>
          <p:cNvSpPr txBox="1"/>
          <p:nvPr/>
        </p:nvSpPr>
        <p:spPr>
          <a:xfrm>
            <a:off x="5863080" y="3463978"/>
            <a:ext cx="1235319" cy="83099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5353B"/>
                </a:solidFill>
                <a:effectLst/>
                <a:uLnTx/>
                <a:uFillTx/>
                <a:latin typeface="Trebuchet MS" panose="020B0603020202020204"/>
                <a:ea typeface="+mn-ea"/>
                <a:cs typeface="+mn-cs"/>
              </a:rPr>
              <a:t>Subtract 1 from the letter</a:t>
            </a:r>
          </a:p>
        </p:txBody>
      </p:sp>
    </p:spTree>
    <p:extLst>
      <p:ext uri="{BB962C8B-B14F-4D97-AF65-F5344CB8AC3E}">
        <p14:creationId xmlns:p14="http://schemas.microsoft.com/office/powerpoint/2010/main" val="3588299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0D6199-4117-4C5D-8523-717B3A175C61}"/>
              </a:ext>
            </a:extLst>
          </p:cNvPr>
          <p:cNvSpPr>
            <a:spLocks noGrp="1"/>
          </p:cNvSpPr>
          <p:nvPr>
            <p:ph sz="quarter" idx="14"/>
          </p:nvPr>
        </p:nvSpPr>
        <p:spPr/>
        <p:txBody>
          <a:bodyPr/>
          <a:lstStyle/>
          <a:p>
            <a:r>
              <a:rPr lang="en-US" dirty="0"/>
              <a:t>AWS Key Management System (KMS)</a:t>
            </a:r>
          </a:p>
        </p:txBody>
      </p:sp>
      <p:sp>
        <p:nvSpPr>
          <p:cNvPr id="7" name="Text Placeholder 6">
            <a:extLst>
              <a:ext uri="{FF2B5EF4-FFF2-40B4-BE49-F238E27FC236}">
                <a16:creationId xmlns:a16="http://schemas.microsoft.com/office/drawing/2014/main" id="{BFE98E54-9854-4953-92DB-2B66383AB1C5}"/>
              </a:ext>
            </a:extLst>
          </p:cNvPr>
          <p:cNvSpPr>
            <a:spLocks noGrp="1"/>
          </p:cNvSpPr>
          <p:nvPr>
            <p:ph type="body" sz="quarter" idx="10"/>
          </p:nvPr>
        </p:nvSpPr>
        <p:spPr/>
        <p:txBody>
          <a:bodyPr/>
          <a:lstStyle/>
          <a:p>
            <a:r>
              <a:rPr lang="en-US" sz="2800" dirty="0">
                <a:solidFill>
                  <a:schemeClr val="tx1"/>
                </a:solidFill>
                <a:latin typeface="+mj-lt"/>
              </a:rPr>
              <a:t>Primary service for encryption in AWS</a:t>
            </a:r>
          </a:p>
          <a:p>
            <a:r>
              <a:rPr lang="en-US" sz="2800" dirty="0">
                <a:solidFill>
                  <a:schemeClr val="tx1"/>
                </a:solidFill>
                <a:latin typeface="+mj-lt"/>
              </a:rPr>
              <a:t>AWS manages the encryption hardware, software and keys for you</a:t>
            </a:r>
          </a:p>
          <a:p>
            <a:r>
              <a:rPr lang="en-US" sz="2800" dirty="0">
                <a:solidFill>
                  <a:schemeClr val="tx1"/>
                </a:solidFill>
                <a:latin typeface="+mj-lt"/>
              </a:rPr>
              <a:t>Integrated with many AWS services, including EBS, S3, Redshift and CloudTrail </a:t>
            </a:r>
          </a:p>
          <a:p>
            <a:pPr lvl="1"/>
            <a:r>
              <a:rPr lang="en-US" sz="2200" dirty="0">
                <a:solidFill>
                  <a:schemeClr val="tx1"/>
                </a:solidFill>
                <a:latin typeface="+mj-lt"/>
              </a:rPr>
              <a:t>Example: I want to encrypt a document stored in an S3 bucket</a:t>
            </a:r>
          </a:p>
          <a:p>
            <a:r>
              <a:rPr lang="en-US" sz="2800" dirty="0">
                <a:solidFill>
                  <a:schemeClr val="tx1"/>
                </a:solidFill>
                <a:latin typeface="+mj-lt"/>
              </a:rPr>
              <a:t>FIPS 140-2 Compliance: </a:t>
            </a:r>
            <a:r>
              <a:rPr lang="en-US" sz="2800" b="1" dirty="0">
                <a:solidFill>
                  <a:schemeClr val="tx1"/>
                </a:solidFill>
                <a:latin typeface="+mj-lt"/>
              </a:rPr>
              <a:t>Level 2 overall</a:t>
            </a:r>
            <a:r>
              <a:rPr lang="en-US" sz="2800" dirty="0">
                <a:solidFill>
                  <a:schemeClr val="tx1"/>
                </a:solidFill>
                <a:latin typeface="+mj-lt"/>
              </a:rPr>
              <a:t> (3 in some areas)</a:t>
            </a:r>
          </a:p>
        </p:txBody>
      </p:sp>
      <p:pic>
        <p:nvPicPr>
          <p:cNvPr id="9" name="Graphic 7">
            <a:extLst>
              <a:ext uri="{FF2B5EF4-FFF2-40B4-BE49-F238E27FC236}">
                <a16:creationId xmlns:a16="http://schemas.microsoft.com/office/drawing/2014/main" id="{D8E3DCC8-F26F-4E9F-AB25-E8C4D6F25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608" y="1668085"/>
            <a:ext cx="827900" cy="82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169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50D6199-4117-4C5D-8523-717B3A175C61}"/>
              </a:ext>
            </a:extLst>
          </p:cNvPr>
          <p:cNvSpPr>
            <a:spLocks noGrp="1"/>
          </p:cNvSpPr>
          <p:nvPr>
            <p:ph sz="quarter" idx="14"/>
          </p:nvPr>
        </p:nvSpPr>
        <p:spPr/>
        <p:txBody>
          <a:bodyPr/>
          <a:lstStyle/>
          <a:p>
            <a:r>
              <a:rPr lang="en-US" dirty="0"/>
              <a:t>AWS</a:t>
            </a:r>
            <a:br>
              <a:rPr lang="en-US" dirty="0"/>
            </a:br>
            <a:r>
              <a:rPr lang="en-US" dirty="0" err="1"/>
              <a:t>CloudHSM</a:t>
            </a:r>
            <a:endParaRPr lang="en-US" dirty="0"/>
          </a:p>
        </p:txBody>
      </p:sp>
      <p:sp>
        <p:nvSpPr>
          <p:cNvPr id="7" name="Text Placeholder 6">
            <a:extLst>
              <a:ext uri="{FF2B5EF4-FFF2-40B4-BE49-F238E27FC236}">
                <a16:creationId xmlns:a16="http://schemas.microsoft.com/office/drawing/2014/main" id="{BFE98E54-9854-4953-92DB-2B66383AB1C5}"/>
              </a:ext>
            </a:extLst>
          </p:cNvPr>
          <p:cNvSpPr>
            <a:spLocks noGrp="1"/>
          </p:cNvSpPr>
          <p:nvPr>
            <p:ph type="body" sz="quarter" idx="10"/>
          </p:nvPr>
        </p:nvSpPr>
        <p:spPr/>
        <p:txBody>
          <a:bodyPr/>
          <a:lstStyle/>
          <a:p>
            <a:endParaRPr lang="en-US" sz="2800" dirty="0">
              <a:solidFill>
                <a:schemeClr val="tx1"/>
              </a:solidFill>
              <a:latin typeface="+mj-lt"/>
            </a:endParaRPr>
          </a:p>
          <a:p>
            <a:r>
              <a:rPr lang="en-US" sz="2800" dirty="0">
                <a:latin typeface="+mj-lt"/>
              </a:rPr>
              <a:t>H</a:t>
            </a:r>
            <a:r>
              <a:rPr lang="en-US" sz="2800" dirty="0">
                <a:solidFill>
                  <a:schemeClr val="tx1"/>
                </a:solidFill>
                <a:latin typeface="+mj-lt"/>
              </a:rPr>
              <a:t>ardware </a:t>
            </a:r>
            <a:r>
              <a:rPr lang="en-US" sz="2800" dirty="0">
                <a:latin typeface="+mj-lt"/>
              </a:rPr>
              <a:t>S</a:t>
            </a:r>
            <a:r>
              <a:rPr lang="en-US" sz="2800" dirty="0">
                <a:solidFill>
                  <a:schemeClr val="tx1"/>
                </a:solidFill>
                <a:latin typeface="+mj-lt"/>
              </a:rPr>
              <a:t>ecurity </a:t>
            </a:r>
            <a:r>
              <a:rPr lang="en-US" sz="2800" dirty="0">
                <a:latin typeface="+mj-lt"/>
              </a:rPr>
              <a:t>M</a:t>
            </a:r>
            <a:r>
              <a:rPr lang="en-US" sz="2800" dirty="0">
                <a:solidFill>
                  <a:schemeClr val="tx1"/>
                </a:solidFill>
                <a:latin typeface="+mj-lt"/>
              </a:rPr>
              <a:t>odule</a:t>
            </a:r>
          </a:p>
          <a:p>
            <a:r>
              <a:rPr lang="en-US" sz="2800" dirty="0">
                <a:solidFill>
                  <a:schemeClr val="tx1"/>
                </a:solidFill>
                <a:latin typeface="+mj-lt"/>
              </a:rPr>
              <a:t>AWS provisions the hardware and you do everything else</a:t>
            </a:r>
          </a:p>
          <a:p>
            <a:pPr lvl="1"/>
            <a:r>
              <a:rPr lang="en-US" sz="2200" dirty="0">
                <a:solidFill>
                  <a:schemeClr val="tx1"/>
                </a:solidFill>
                <a:latin typeface="+mj-lt"/>
              </a:rPr>
              <a:t>AWS cannot access your keys</a:t>
            </a:r>
          </a:p>
          <a:p>
            <a:pPr lvl="1"/>
            <a:r>
              <a:rPr lang="en-US" sz="2200" dirty="0">
                <a:solidFill>
                  <a:schemeClr val="tx1"/>
                </a:solidFill>
                <a:latin typeface="+mj-lt"/>
              </a:rPr>
              <a:t>AWS cannot recover your keys</a:t>
            </a:r>
          </a:p>
          <a:p>
            <a:r>
              <a:rPr lang="en-US" sz="2800" dirty="0">
                <a:solidFill>
                  <a:schemeClr val="tx1"/>
                </a:solidFill>
                <a:latin typeface="+mj-lt"/>
              </a:rPr>
              <a:t>Integrated with a limited number of other AWS services</a:t>
            </a:r>
          </a:p>
          <a:p>
            <a:r>
              <a:rPr lang="en-US" sz="2800" dirty="0">
                <a:solidFill>
                  <a:schemeClr val="tx1"/>
                </a:solidFill>
                <a:latin typeface="+mj-lt"/>
              </a:rPr>
              <a:t>FIPS 140-2 Compliance: </a:t>
            </a:r>
            <a:r>
              <a:rPr lang="en-US" sz="2800" b="1" dirty="0">
                <a:solidFill>
                  <a:schemeClr val="tx1"/>
                </a:solidFill>
                <a:latin typeface="+mj-lt"/>
              </a:rPr>
              <a:t>Level 3 </a:t>
            </a:r>
            <a:r>
              <a:rPr lang="en-US" sz="2800" dirty="0">
                <a:solidFill>
                  <a:schemeClr val="tx1"/>
                </a:solidFill>
                <a:latin typeface="+mj-lt"/>
              </a:rPr>
              <a:t>(considered more secure)</a:t>
            </a:r>
          </a:p>
        </p:txBody>
      </p:sp>
      <p:pic>
        <p:nvPicPr>
          <p:cNvPr id="8" name="Graphic 24">
            <a:extLst>
              <a:ext uri="{FF2B5EF4-FFF2-40B4-BE49-F238E27FC236}">
                <a16:creationId xmlns:a16="http://schemas.microsoft.com/office/drawing/2014/main" id="{54924297-EE72-4344-A19C-F518DB3B2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558" y="191124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icture containing electronics, clock radio, projector&#10;&#10;Description automatically generated">
            <a:extLst>
              <a:ext uri="{FF2B5EF4-FFF2-40B4-BE49-F238E27FC236}">
                <a16:creationId xmlns:a16="http://schemas.microsoft.com/office/drawing/2014/main" id="{781B7658-F8EE-4A06-A7EE-0862D3422FB2}"/>
              </a:ext>
            </a:extLst>
          </p:cNvPr>
          <p:cNvPicPr>
            <a:picLocks noChangeAspect="1"/>
          </p:cNvPicPr>
          <p:nvPr/>
        </p:nvPicPr>
        <p:blipFill rotWithShape="1">
          <a:blip r:embed="rId4">
            <a:extLst>
              <a:ext uri="{28A0092B-C50C-407E-A947-70E740481C1C}">
                <a14:useLocalDpi xmlns:a14="http://schemas.microsoft.com/office/drawing/2010/main" val="0"/>
              </a:ext>
            </a:extLst>
          </a:blip>
          <a:srcRect l="2147" t="21468" r="2599" b="20574"/>
          <a:stretch/>
        </p:blipFill>
        <p:spPr>
          <a:xfrm>
            <a:off x="8156028" y="661177"/>
            <a:ext cx="3426372" cy="678771"/>
          </a:xfrm>
          <a:prstGeom prst="rect">
            <a:avLst/>
          </a:prstGeom>
        </p:spPr>
      </p:pic>
    </p:spTree>
    <p:extLst>
      <p:ext uri="{BB962C8B-B14F-4D97-AF65-F5344CB8AC3E}">
        <p14:creationId xmlns:p14="http://schemas.microsoft.com/office/powerpoint/2010/main" val="277208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4B8137-5A51-4AEC-8E01-97F01B2BAD3B}"/>
              </a:ext>
            </a:extLst>
          </p:cNvPr>
          <p:cNvSpPr>
            <a:spLocks noGrp="1"/>
          </p:cNvSpPr>
          <p:nvPr>
            <p:ph type="title"/>
          </p:nvPr>
        </p:nvSpPr>
        <p:spPr/>
        <p:txBody>
          <a:bodyPr/>
          <a:lstStyle/>
          <a:p>
            <a:r>
              <a:rPr lang="en-US" dirty="0"/>
              <a:t>Types of Keys</a:t>
            </a:r>
          </a:p>
        </p:txBody>
      </p:sp>
      <p:sp>
        <p:nvSpPr>
          <p:cNvPr id="6" name="TextBox 5">
            <a:extLst>
              <a:ext uri="{FF2B5EF4-FFF2-40B4-BE49-F238E27FC236}">
                <a16:creationId xmlns:a16="http://schemas.microsoft.com/office/drawing/2014/main" id="{1AC66717-CFFB-438F-BA15-DE6BE1099BD7}"/>
              </a:ext>
            </a:extLst>
          </p:cNvPr>
          <p:cNvSpPr txBox="1"/>
          <p:nvPr/>
        </p:nvSpPr>
        <p:spPr>
          <a:xfrm>
            <a:off x="838200" y="2310063"/>
            <a:ext cx="2191749" cy="2273969"/>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7" name="TextBox 6">
            <a:extLst>
              <a:ext uri="{FF2B5EF4-FFF2-40B4-BE49-F238E27FC236}">
                <a16:creationId xmlns:a16="http://schemas.microsoft.com/office/drawing/2014/main" id="{C63BFA90-3768-4914-AD4D-D414734B7652}"/>
              </a:ext>
            </a:extLst>
          </p:cNvPr>
          <p:cNvSpPr txBox="1"/>
          <p:nvPr/>
        </p:nvSpPr>
        <p:spPr>
          <a:xfrm>
            <a:off x="717883" y="2038147"/>
            <a:ext cx="2506579" cy="543832"/>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AWS MANAGED</a:t>
            </a:r>
          </a:p>
        </p:txBody>
      </p:sp>
      <p:sp>
        <p:nvSpPr>
          <p:cNvPr id="8" name="TextBox 7">
            <a:extLst>
              <a:ext uri="{FF2B5EF4-FFF2-40B4-BE49-F238E27FC236}">
                <a16:creationId xmlns:a16="http://schemas.microsoft.com/office/drawing/2014/main" id="{88773D28-6F59-4C3D-9864-15AD799D3B11}"/>
              </a:ext>
            </a:extLst>
          </p:cNvPr>
          <p:cNvSpPr txBox="1"/>
          <p:nvPr/>
        </p:nvSpPr>
        <p:spPr>
          <a:xfrm>
            <a:off x="1070811" y="2803358"/>
            <a:ext cx="2695073" cy="1913021"/>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TextBox 8">
            <a:extLst>
              <a:ext uri="{FF2B5EF4-FFF2-40B4-BE49-F238E27FC236}">
                <a16:creationId xmlns:a16="http://schemas.microsoft.com/office/drawing/2014/main" id="{46410C9B-BEBE-41DA-87E1-2D053123F67E}"/>
              </a:ext>
            </a:extLst>
          </p:cNvPr>
          <p:cNvSpPr txBox="1"/>
          <p:nvPr/>
        </p:nvSpPr>
        <p:spPr>
          <a:xfrm>
            <a:off x="717883" y="2743197"/>
            <a:ext cx="2506579" cy="2598821"/>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AWS creates and manages</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Used by AWS services</a:t>
            </a:r>
          </a:p>
          <a:p>
            <a:pPr marL="342900" marR="0" lvl="0" indent="-342900" algn="l" defTabSz="43950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aws</a:t>
            </a: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/lambda</a:t>
            </a:r>
          </a:p>
          <a:p>
            <a:pPr marL="342900" marR="0" lvl="0" indent="-342900" algn="l" defTabSz="43950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aws</a:t>
            </a: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/cloud9</a:t>
            </a:r>
          </a:p>
          <a:p>
            <a:pPr marL="342900" marR="0" lvl="0" indent="-342900" algn="l" defTabSz="43950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aws</a:t>
            </a: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sp>
        <p:nvSpPr>
          <p:cNvPr id="10" name="TextBox 9">
            <a:extLst>
              <a:ext uri="{FF2B5EF4-FFF2-40B4-BE49-F238E27FC236}">
                <a16:creationId xmlns:a16="http://schemas.microsoft.com/office/drawing/2014/main" id="{06A8C239-E39C-46DB-9CDD-26DFB6A618F1}"/>
              </a:ext>
            </a:extLst>
          </p:cNvPr>
          <p:cNvSpPr txBox="1"/>
          <p:nvPr/>
        </p:nvSpPr>
        <p:spPr>
          <a:xfrm>
            <a:off x="4060659" y="2038147"/>
            <a:ext cx="3854116" cy="543832"/>
          </a:xfrm>
          <a:prstGeom prst="rect">
            <a:avLst/>
          </a:prstGeom>
        </p:spPr>
        <p:txBody>
          <a:bodyPr vert="horz" wrap="square" lIns="0" tIns="32970" rIns="65939" bIns="32970" rtlCol="0" anchor="b" anchorCtr="0">
            <a:noAutofit/>
          </a:bodyPr>
          <a:lstStyle>
            <a:defPPr>
              <a:defRPr lang="en-US"/>
            </a:defPPr>
            <a:lvl1pPr marR="0" indent="0" defTabSz="439502" fontAlgn="auto">
              <a:lnSpc>
                <a:spcPct val="85000"/>
              </a:lnSpc>
              <a:spcBef>
                <a:spcPct val="0"/>
              </a:spcBef>
              <a:spcAft>
                <a:spcPts val="0"/>
              </a:spcAft>
              <a:buClrTx/>
              <a:buSzTx/>
              <a:buFontTx/>
              <a:buNone/>
              <a:tabLst/>
              <a:defRPr sz="2400" b="1">
                <a:solidFill>
                  <a:srgbClr val="FF9900"/>
                </a:solidFill>
                <a:latin typeface="+mj-lt"/>
                <a:ea typeface="PS TT Commons" charset="0"/>
                <a:cs typeface="PS TT Commons" charset="0"/>
              </a:defRPr>
            </a:lvl1p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9900"/>
                </a:solidFill>
                <a:effectLst/>
                <a:uLnTx/>
                <a:uFillTx/>
                <a:latin typeface="Trebuchet MS" panose="020B0603020202020204"/>
              </a:rPr>
              <a:t>CUSTOMER MANAGED</a:t>
            </a:r>
          </a:p>
        </p:txBody>
      </p:sp>
      <p:sp>
        <p:nvSpPr>
          <p:cNvPr id="11" name="TextBox 10">
            <a:extLst>
              <a:ext uri="{FF2B5EF4-FFF2-40B4-BE49-F238E27FC236}">
                <a16:creationId xmlns:a16="http://schemas.microsoft.com/office/drawing/2014/main" id="{846B7A32-5CDA-4990-A76D-AB4BA268E156}"/>
              </a:ext>
            </a:extLst>
          </p:cNvPr>
          <p:cNvSpPr txBox="1"/>
          <p:nvPr/>
        </p:nvSpPr>
        <p:spPr>
          <a:xfrm>
            <a:off x="7914775" y="2038147"/>
            <a:ext cx="3854116" cy="543832"/>
          </a:xfrm>
          <a:prstGeom prst="rect">
            <a:avLst/>
          </a:prstGeom>
        </p:spPr>
        <p:txBody>
          <a:bodyPr vert="horz" wrap="square" lIns="0" tIns="32970" rIns="65939" bIns="32970" rtlCol="0" anchor="b" anchorCtr="0">
            <a:noAutofit/>
          </a:bodyPr>
          <a:lstStyle>
            <a:defPPr>
              <a:defRPr lang="en-US"/>
            </a:defPPr>
            <a:lvl1pPr marR="0" indent="0" defTabSz="439502" fontAlgn="auto">
              <a:lnSpc>
                <a:spcPct val="85000"/>
              </a:lnSpc>
              <a:spcBef>
                <a:spcPct val="0"/>
              </a:spcBef>
              <a:spcAft>
                <a:spcPts val="0"/>
              </a:spcAft>
              <a:buClrTx/>
              <a:buSzTx/>
              <a:buFontTx/>
              <a:buNone/>
              <a:tabLst/>
              <a:defRPr sz="2400" b="1">
                <a:solidFill>
                  <a:srgbClr val="FF9900"/>
                </a:solidFill>
                <a:latin typeface="+mj-lt"/>
                <a:ea typeface="PS TT Commons" charset="0"/>
                <a:cs typeface="PS TT Commons" charset="0"/>
              </a:defRPr>
            </a:lvl1p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9900"/>
                </a:solidFill>
                <a:effectLst/>
                <a:uLnTx/>
                <a:uFillTx/>
                <a:latin typeface="Trebuchet MS" panose="020B0603020202020204"/>
              </a:rPr>
              <a:t>CUSTOM KEY STORES</a:t>
            </a:r>
          </a:p>
        </p:txBody>
      </p:sp>
      <p:sp>
        <p:nvSpPr>
          <p:cNvPr id="14" name="TextBox 13">
            <a:extLst>
              <a:ext uri="{FF2B5EF4-FFF2-40B4-BE49-F238E27FC236}">
                <a16:creationId xmlns:a16="http://schemas.microsoft.com/office/drawing/2014/main" id="{C3CCADA0-0D0A-47F8-84D4-DB4A21AE5809}"/>
              </a:ext>
            </a:extLst>
          </p:cNvPr>
          <p:cNvSpPr txBox="1"/>
          <p:nvPr/>
        </p:nvSpPr>
        <p:spPr>
          <a:xfrm>
            <a:off x="4060659" y="2743197"/>
            <a:ext cx="2723147" cy="2598821"/>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You (customer) create and manage</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Can create policies to rotate keys</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Specify who can use and manage the keys</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Supports “bring your own key”</a:t>
            </a:r>
          </a:p>
        </p:txBody>
      </p:sp>
      <p:sp>
        <p:nvSpPr>
          <p:cNvPr id="15" name="TextBox 14">
            <a:extLst>
              <a:ext uri="{FF2B5EF4-FFF2-40B4-BE49-F238E27FC236}">
                <a16:creationId xmlns:a16="http://schemas.microsoft.com/office/drawing/2014/main" id="{3238D6C0-B431-4849-AB56-F52699FD0185}"/>
              </a:ext>
            </a:extLst>
          </p:cNvPr>
          <p:cNvSpPr txBox="1"/>
          <p:nvPr/>
        </p:nvSpPr>
        <p:spPr>
          <a:xfrm>
            <a:off x="7914775" y="2743197"/>
            <a:ext cx="2723147" cy="2598821"/>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Created with </a:t>
            </a:r>
            <a:r>
              <a:rPr kumimoji="0" lang="en-US" sz="2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CloudHSM</a:t>
            </a:r>
            <a:endPar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You own and manage</a:t>
            </a:r>
          </a:p>
        </p:txBody>
      </p:sp>
      <p:cxnSp>
        <p:nvCxnSpPr>
          <p:cNvPr id="17" name="Straight Connector 16">
            <a:extLst>
              <a:ext uri="{FF2B5EF4-FFF2-40B4-BE49-F238E27FC236}">
                <a16:creationId xmlns:a16="http://schemas.microsoft.com/office/drawing/2014/main" id="{E6DEF249-8B73-4427-8DF0-2271386BD330}"/>
              </a:ext>
            </a:extLst>
          </p:cNvPr>
          <p:cNvCxnSpPr>
            <a:cxnSpLocks/>
          </p:cNvCxnSpPr>
          <p:nvPr/>
        </p:nvCxnSpPr>
        <p:spPr>
          <a:xfrm>
            <a:off x="3441030" y="2803358"/>
            <a:ext cx="0" cy="253866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0A24EA-676E-4509-9D1C-8FC0FC654F73}"/>
              </a:ext>
            </a:extLst>
          </p:cNvPr>
          <p:cNvCxnSpPr>
            <a:cxnSpLocks/>
          </p:cNvCxnSpPr>
          <p:nvPr/>
        </p:nvCxnSpPr>
        <p:spPr>
          <a:xfrm>
            <a:off x="7503693" y="2803358"/>
            <a:ext cx="0" cy="253866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95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AE8290B-0004-4FBD-A84B-DBAAB3381DAD}"/>
              </a:ext>
            </a:extLst>
          </p:cNvPr>
          <p:cNvSpPr>
            <a:spLocks noGrp="1"/>
          </p:cNvSpPr>
          <p:nvPr>
            <p:ph type="title"/>
          </p:nvPr>
        </p:nvSpPr>
        <p:spPr/>
        <p:txBody>
          <a:bodyPr/>
          <a:lstStyle/>
          <a:p>
            <a:r>
              <a:rPr lang="en-US" dirty="0"/>
              <a:t>Security and Compliance Services</a:t>
            </a:r>
          </a:p>
        </p:txBody>
      </p:sp>
      <p:sp>
        <p:nvSpPr>
          <p:cNvPr id="10" name="Text Placeholder 9">
            <a:extLst>
              <a:ext uri="{FF2B5EF4-FFF2-40B4-BE49-F238E27FC236}">
                <a16:creationId xmlns:a16="http://schemas.microsoft.com/office/drawing/2014/main" id="{53839A14-59C6-4A1C-A757-36E97DB03823}"/>
              </a:ext>
            </a:extLst>
          </p:cNvPr>
          <p:cNvSpPr>
            <a:spLocks noGrp="1"/>
          </p:cNvSpPr>
          <p:nvPr>
            <p:ph type="body" sz="quarter" idx="10"/>
          </p:nvPr>
        </p:nvSpPr>
        <p:spPr/>
        <p:txBody>
          <a:bodyPr/>
          <a:lstStyle/>
          <a:p>
            <a:pPr>
              <a:spcBef>
                <a:spcPts val="300"/>
              </a:spcBef>
            </a:pPr>
            <a:r>
              <a:rPr lang="en-US" sz="2400" b="1" dirty="0">
                <a:solidFill>
                  <a:srgbClr val="FF9900"/>
                </a:solidFill>
              </a:rPr>
              <a:t>Infrastructure Protection</a:t>
            </a:r>
            <a:r>
              <a:rPr lang="en-US" sz="2400" dirty="0"/>
              <a:t>: AWS Shield</a:t>
            </a:r>
          </a:p>
          <a:p>
            <a:pPr>
              <a:spcBef>
                <a:spcPts val="300"/>
              </a:spcBef>
            </a:pPr>
            <a:r>
              <a:rPr lang="en-US" sz="2400" b="1" dirty="0">
                <a:solidFill>
                  <a:srgbClr val="FF9900"/>
                </a:solidFill>
              </a:rPr>
              <a:t>Infrastructure Protection</a:t>
            </a:r>
            <a:r>
              <a:rPr lang="en-US" sz="2400" dirty="0"/>
              <a:t>: AWS Web Application Firewall (WAF)</a:t>
            </a:r>
          </a:p>
          <a:p>
            <a:pPr>
              <a:spcBef>
                <a:spcPts val="300"/>
              </a:spcBef>
            </a:pPr>
            <a:r>
              <a:rPr lang="en-US" sz="2400" b="1" dirty="0">
                <a:solidFill>
                  <a:srgbClr val="FF9900"/>
                </a:solidFill>
              </a:rPr>
              <a:t>Data Protection</a:t>
            </a:r>
            <a:r>
              <a:rPr lang="en-US" sz="2400" dirty="0"/>
              <a:t>: AWS Key Management System (KMS) and </a:t>
            </a:r>
            <a:r>
              <a:rPr lang="en-US" sz="2400" dirty="0" err="1"/>
              <a:t>CloudHSM</a:t>
            </a:r>
            <a:endParaRPr lang="en-US" sz="2400" dirty="0"/>
          </a:p>
          <a:p>
            <a:pPr>
              <a:spcBef>
                <a:spcPts val="300"/>
              </a:spcBef>
            </a:pPr>
            <a:r>
              <a:rPr lang="en-US" sz="2400" b="1" dirty="0">
                <a:solidFill>
                  <a:srgbClr val="FF9900"/>
                </a:solidFill>
              </a:rPr>
              <a:t>Data Protection</a:t>
            </a:r>
            <a:r>
              <a:rPr lang="en-US" sz="2400" dirty="0"/>
              <a:t>: AWS Certificate Manager (ACM)</a:t>
            </a:r>
          </a:p>
          <a:p>
            <a:pPr>
              <a:spcBef>
                <a:spcPts val="300"/>
              </a:spcBef>
            </a:pPr>
            <a:r>
              <a:rPr lang="en-US" sz="2400" b="1" dirty="0">
                <a:solidFill>
                  <a:srgbClr val="FF9900"/>
                </a:solidFill>
              </a:rPr>
              <a:t>Data Protection</a:t>
            </a:r>
            <a:r>
              <a:rPr lang="en-US" sz="2400" dirty="0"/>
              <a:t>: AWS Secrets Manager</a:t>
            </a:r>
          </a:p>
          <a:p>
            <a:pPr>
              <a:spcBef>
                <a:spcPts val="300"/>
              </a:spcBef>
            </a:pPr>
            <a:r>
              <a:rPr lang="en-US" sz="2400" b="1" dirty="0">
                <a:solidFill>
                  <a:srgbClr val="FF9900"/>
                </a:solidFill>
              </a:rPr>
              <a:t>Data Protection</a:t>
            </a:r>
            <a:r>
              <a:rPr lang="en-US" sz="2400" dirty="0"/>
              <a:t>: Amazon Macie</a:t>
            </a:r>
          </a:p>
          <a:p>
            <a:pPr>
              <a:spcBef>
                <a:spcPts val="300"/>
              </a:spcBef>
            </a:pPr>
            <a:r>
              <a:rPr lang="en-US" sz="2400" b="1" dirty="0">
                <a:solidFill>
                  <a:srgbClr val="FF9900"/>
                </a:solidFill>
              </a:rPr>
              <a:t>Detection</a:t>
            </a:r>
            <a:r>
              <a:rPr lang="en-US" sz="2400" dirty="0"/>
              <a:t>: Amazon Inspector</a:t>
            </a:r>
          </a:p>
          <a:p>
            <a:pPr>
              <a:spcBef>
                <a:spcPts val="300"/>
              </a:spcBef>
            </a:pPr>
            <a:r>
              <a:rPr lang="en-US" sz="2400" b="1" dirty="0">
                <a:solidFill>
                  <a:srgbClr val="FF9900"/>
                </a:solidFill>
              </a:rPr>
              <a:t>Detection</a:t>
            </a:r>
            <a:r>
              <a:rPr lang="en-US" sz="2400" dirty="0"/>
              <a:t>: Amazon </a:t>
            </a:r>
            <a:r>
              <a:rPr lang="en-US" sz="2400" dirty="0" err="1"/>
              <a:t>GuardDuty</a:t>
            </a:r>
            <a:r>
              <a:rPr lang="en-US" sz="2400" dirty="0"/>
              <a:t> </a:t>
            </a:r>
          </a:p>
          <a:p>
            <a:pPr>
              <a:spcBef>
                <a:spcPts val="300"/>
              </a:spcBef>
            </a:pPr>
            <a:r>
              <a:rPr lang="en-US" sz="2400" b="1" dirty="0">
                <a:solidFill>
                  <a:srgbClr val="FF9900"/>
                </a:solidFill>
              </a:rPr>
              <a:t>Detection</a:t>
            </a:r>
            <a:r>
              <a:rPr lang="en-US" sz="2400" dirty="0"/>
              <a:t>: AWS Config</a:t>
            </a:r>
          </a:p>
          <a:p>
            <a:pPr>
              <a:spcBef>
                <a:spcPts val="300"/>
              </a:spcBef>
            </a:pPr>
            <a:r>
              <a:rPr lang="en-US" sz="2400" b="1" dirty="0">
                <a:solidFill>
                  <a:srgbClr val="FF9900"/>
                </a:solidFill>
              </a:rPr>
              <a:t>Detection</a:t>
            </a:r>
            <a:r>
              <a:rPr lang="en-US" sz="2400" dirty="0"/>
              <a:t>: AWS Security Hub</a:t>
            </a:r>
          </a:p>
          <a:p>
            <a:pPr>
              <a:spcBef>
                <a:spcPts val="300"/>
              </a:spcBef>
            </a:pPr>
            <a:r>
              <a:rPr lang="en-US" sz="2400" b="1" dirty="0">
                <a:solidFill>
                  <a:srgbClr val="FF9900"/>
                </a:solidFill>
              </a:rPr>
              <a:t>Incident Response</a:t>
            </a:r>
            <a:r>
              <a:rPr lang="en-US" sz="2400" dirty="0"/>
              <a:t>: Amazon Detective</a:t>
            </a:r>
          </a:p>
          <a:p>
            <a:pPr>
              <a:spcBef>
                <a:spcPts val="300"/>
              </a:spcBef>
            </a:pPr>
            <a:r>
              <a:rPr lang="en-US" sz="2400" b="1" dirty="0">
                <a:solidFill>
                  <a:srgbClr val="FF9900"/>
                </a:solidFill>
              </a:rPr>
              <a:t>Compliance</a:t>
            </a:r>
            <a:r>
              <a:rPr lang="en-US" sz="2400" dirty="0"/>
              <a:t>: AWS Artifact</a:t>
            </a:r>
          </a:p>
        </p:txBody>
      </p:sp>
    </p:spTree>
    <p:extLst>
      <p:ext uri="{BB962C8B-B14F-4D97-AF65-F5344CB8AC3E}">
        <p14:creationId xmlns:p14="http://schemas.microsoft.com/office/powerpoint/2010/main" val="3345299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Keys in AWS KMS</a:t>
            </a:r>
          </a:p>
        </p:txBody>
      </p:sp>
      <p:pic>
        <p:nvPicPr>
          <p:cNvPr id="3" name="Picture 2" descr="A blue sign with white text&#10;&#10;Description automatically generated with medium confidence">
            <a:extLst>
              <a:ext uri="{FF2B5EF4-FFF2-40B4-BE49-F238E27FC236}">
                <a16:creationId xmlns:a16="http://schemas.microsoft.com/office/drawing/2014/main" id="{F9AE0740-35BA-3B9D-5E2D-947310613EAD}"/>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214059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041F818-0505-4046-A376-09201B799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075" y="2697480"/>
            <a:ext cx="1463040" cy="1463040"/>
          </a:xfrm>
          <a:prstGeom prst="rect">
            <a:avLst/>
          </a:prstGeom>
        </p:spPr>
      </p:pic>
      <p:cxnSp>
        <p:nvCxnSpPr>
          <p:cNvPr id="4" name="Straight Arrow Connector 3">
            <a:extLst>
              <a:ext uri="{FF2B5EF4-FFF2-40B4-BE49-F238E27FC236}">
                <a16:creationId xmlns:a16="http://schemas.microsoft.com/office/drawing/2014/main" id="{3EE04744-F321-4904-BA1C-55128EDE908B}"/>
              </a:ext>
            </a:extLst>
          </p:cNvPr>
          <p:cNvCxnSpPr>
            <a:cxnSpLocks/>
          </p:cNvCxnSpPr>
          <p:nvPr/>
        </p:nvCxnSpPr>
        <p:spPr>
          <a:xfrm>
            <a:off x="453854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10C183-0D8B-4FCF-8AE9-2EA8713D6F33}"/>
              </a:ext>
            </a:extLst>
          </p:cNvPr>
          <p:cNvSpPr txBox="1"/>
          <p:nvPr/>
        </p:nvSpPr>
        <p:spPr>
          <a:xfrm>
            <a:off x="5223823" y="2243115"/>
            <a:ext cx="1744354" cy="107271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Sends a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request</a:t>
            </a:r>
            <a:r>
              <a:rPr kumimoji="0" lang="en-US" sz="20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 </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 web browser</a:t>
            </a:r>
          </a:p>
        </p:txBody>
      </p:sp>
      <p:cxnSp>
        <p:nvCxnSpPr>
          <p:cNvPr id="6" name="Straight Arrow Connector 5">
            <a:extLst>
              <a:ext uri="{FF2B5EF4-FFF2-40B4-BE49-F238E27FC236}">
                <a16:creationId xmlns:a16="http://schemas.microsoft.com/office/drawing/2014/main" id="{F4034F31-6689-463D-B5FF-CBE67F2093B2}"/>
              </a:ext>
            </a:extLst>
          </p:cNvPr>
          <p:cNvCxnSpPr>
            <a:cxnSpLocks/>
          </p:cNvCxnSpPr>
          <p:nvPr/>
        </p:nvCxnSpPr>
        <p:spPr>
          <a:xfrm>
            <a:off x="459384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5BED74-7B36-4587-8D6F-11B5682C7025}"/>
              </a:ext>
            </a:extLst>
          </p:cNvPr>
          <p:cNvSpPr txBox="1"/>
          <p:nvPr/>
        </p:nvSpPr>
        <p:spPr>
          <a:xfrm>
            <a:off x="5223823" y="3536593"/>
            <a:ext cx="1744354" cy="80839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Sends a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response</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back</a:t>
            </a:r>
          </a:p>
        </p:txBody>
      </p:sp>
      <p:pic>
        <p:nvPicPr>
          <p:cNvPr id="8" name="Picture 7" descr="Shape&#10;&#10;Description automatically generated with low confidence">
            <a:extLst>
              <a:ext uri="{FF2B5EF4-FFF2-40B4-BE49-F238E27FC236}">
                <a16:creationId xmlns:a16="http://schemas.microsoft.com/office/drawing/2014/main" id="{AC67E82D-A549-4DD6-9F36-CEC36BF2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74" y="2697480"/>
            <a:ext cx="1463040" cy="1463040"/>
          </a:xfrm>
          <a:prstGeom prst="rect">
            <a:avLst/>
          </a:prstGeom>
        </p:spPr>
      </p:pic>
      <p:pic>
        <p:nvPicPr>
          <p:cNvPr id="9" name="Picture 8" descr="Icon&#10;&#10;Description automatically generated">
            <a:extLst>
              <a:ext uri="{FF2B5EF4-FFF2-40B4-BE49-F238E27FC236}">
                <a16:creationId xmlns:a16="http://schemas.microsoft.com/office/drawing/2014/main" id="{821EB75B-C8D4-4127-A6AD-7F32EB174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03" y="3019027"/>
            <a:ext cx="802043" cy="802043"/>
          </a:xfrm>
          <a:prstGeom prst="rect">
            <a:avLst/>
          </a:prstGeom>
        </p:spPr>
      </p:pic>
      <p:sp>
        <p:nvSpPr>
          <p:cNvPr id="10" name="Title 9">
            <a:extLst>
              <a:ext uri="{FF2B5EF4-FFF2-40B4-BE49-F238E27FC236}">
                <a16:creationId xmlns:a16="http://schemas.microsoft.com/office/drawing/2014/main" id="{3D915880-237C-46D3-BF2A-2B7F0DDF0B33}"/>
              </a:ext>
            </a:extLst>
          </p:cNvPr>
          <p:cNvSpPr>
            <a:spLocks noGrp="1"/>
          </p:cNvSpPr>
          <p:nvPr>
            <p:ph type="title"/>
          </p:nvPr>
        </p:nvSpPr>
        <p:spPr/>
        <p:txBody>
          <a:bodyPr/>
          <a:lstStyle/>
          <a:p>
            <a:r>
              <a:rPr lang="en-US" dirty="0"/>
              <a:t>Understanding Certificates</a:t>
            </a:r>
          </a:p>
        </p:txBody>
      </p:sp>
    </p:spTree>
    <p:extLst>
      <p:ext uri="{BB962C8B-B14F-4D97-AF65-F5344CB8AC3E}">
        <p14:creationId xmlns:p14="http://schemas.microsoft.com/office/powerpoint/2010/main" val="1512288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041F818-0505-4046-A376-09201B799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075" y="2697480"/>
            <a:ext cx="1463040" cy="1463040"/>
          </a:xfrm>
          <a:prstGeom prst="rect">
            <a:avLst/>
          </a:prstGeom>
        </p:spPr>
      </p:pic>
      <p:cxnSp>
        <p:nvCxnSpPr>
          <p:cNvPr id="4" name="Straight Arrow Connector 3">
            <a:extLst>
              <a:ext uri="{FF2B5EF4-FFF2-40B4-BE49-F238E27FC236}">
                <a16:creationId xmlns:a16="http://schemas.microsoft.com/office/drawing/2014/main" id="{3EE04744-F321-4904-BA1C-55128EDE908B}"/>
              </a:ext>
            </a:extLst>
          </p:cNvPr>
          <p:cNvCxnSpPr>
            <a:cxnSpLocks/>
          </p:cNvCxnSpPr>
          <p:nvPr/>
        </p:nvCxnSpPr>
        <p:spPr>
          <a:xfrm>
            <a:off x="453854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10C183-0D8B-4FCF-8AE9-2EA8713D6F33}"/>
              </a:ext>
            </a:extLst>
          </p:cNvPr>
          <p:cNvSpPr txBox="1"/>
          <p:nvPr/>
        </p:nvSpPr>
        <p:spPr>
          <a:xfrm>
            <a:off x="5223823" y="2569888"/>
            <a:ext cx="1744354" cy="61835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request</a:t>
            </a:r>
          </a:p>
        </p:txBody>
      </p:sp>
      <p:cxnSp>
        <p:nvCxnSpPr>
          <p:cNvPr id="6" name="Straight Arrow Connector 5">
            <a:extLst>
              <a:ext uri="{FF2B5EF4-FFF2-40B4-BE49-F238E27FC236}">
                <a16:creationId xmlns:a16="http://schemas.microsoft.com/office/drawing/2014/main" id="{F4034F31-6689-463D-B5FF-CBE67F2093B2}"/>
              </a:ext>
            </a:extLst>
          </p:cNvPr>
          <p:cNvCxnSpPr>
            <a:cxnSpLocks/>
          </p:cNvCxnSpPr>
          <p:nvPr/>
        </p:nvCxnSpPr>
        <p:spPr>
          <a:xfrm>
            <a:off x="459384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5BED74-7B36-4587-8D6F-11B5682C7025}"/>
              </a:ext>
            </a:extLst>
          </p:cNvPr>
          <p:cNvSpPr txBox="1"/>
          <p:nvPr/>
        </p:nvSpPr>
        <p:spPr>
          <a:xfrm>
            <a:off x="5223823" y="3536593"/>
            <a:ext cx="1744354" cy="80839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response</a:t>
            </a:r>
          </a:p>
        </p:txBody>
      </p:sp>
      <p:pic>
        <p:nvPicPr>
          <p:cNvPr id="8" name="Picture 7" descr="Shape&#10;&#10;Description automatically generated with low confidence">
            <a:extLst>
              <a:ext uri="{FF2B5EF4-FFF2-40B4-BE49-F238E27FC236}">
                <a16:creationId xmlns:a16="http://schemas.microsoft.com/office/drawing/2014/main" id="{AC67E82D-A549-4DD6-9F36-CEC36BF2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74" y="2697480"/>
            <a:ext cx="1463040" cy="1463040"/>
          </a:xfrm>
          <a:prstGeom prst="rect">
            <a:avLst/>
          </a:prstGeom>
        </p:spPr>
      </p:pic>
      <p:pic>
        <p:nvPicPr>
          <p:cNvPr id="9" name="Picture 8" descr="Icon&#10;&#10;Description automatically generated">
            <a:extLst>
              <a:ext uri="{FF2B5EF4-FFF2-40B4-BE49-F238E27FC236}">
                <a16:creationId xmlns:a16="http://schemas.microsoft.com/office/drawing/2014/main" id="{821EB75B-C8D4-4127-A6AD-7F32EB174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03" y="3019027"/>
            <a:ext cx="802043" cy="802043"/>
          </a:xfrm>
          <a:prstGeom prst="rect">
            <a:avLst/>
          </a:prstGeom>
        </p:spPr>
      </p:pic>
      <p:sp>
        <p:nvSpPr>
          <p:cNvPr id="10" name="Title 9">
            <a:extLst>
              <a:ext uri="{FF2B5EF4-FFF2-40B4-BE49-F238E27FC236}">
                <a16:creationId xmlns:a16="http://schemas.microsoft.com/office/drawing/2014/main" id="{3D915880-237C-46D3-BF2A-2B7F0DDF0B33}"/>
              </a:ext>
            </a:extLst>
          </p:cNvPr>
          <p:cNvSpPr>
            <a:spLocks noGrp="1"/>
          </p:cNvSpPr>
          <p:nvPr>
            <p:ph type="title"/>
          </p:nvPr>
        </p:nvSpPr>
        <p:spPr/>
        <p:txBody>
          <a:bodyPr/>
          <a:lstStyle/>
          <a:p>
            <a:r>
              <a:rPr lang="en-US" dirty="0"/>
              <a:t>Understanding Certificates</a:t>
            </a:r>
          </a:p>
        </p:txBody>
      </p:sp>
    </p:spTree>
    <p:extLst>
      <p:ext uri="{BB962C8B-B14F-4D97-AF65-F5344CB8AC3E}">
        <p14:creationId xmlns:p14="http://schemas.microsoft.com/office/powerpoint/2010/main" val="941983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041F818-0505-4046-A376-09201B799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075" y="2697480"/>
            <a:ext cx="1463040" cy="1463040"/>
          </a:xfrm>
          <a:prstGeom prst="rect">
            <a:avLst/>
          </a:prstGeom>
        </p:spPr>
      </p:pic>
      <p:cxnSp>
        <p:nvCxnSpPr>
          <p:cNvPr id="4" name="Straight Arrow Connector 3">
            <a:extLst>
              <a:ext uri="{FF2B5EF4-FFF2-40B4-BE49-F238E27FC236}">
                <a16:creationId xmlns:a16="http://schemas.microsoft.com/office/drawing/2014/main" id="{3EE04744-F321-4904-BA1C-55128EDE908B}"/>
              </a:ext>
            </a:extLst>
          </p:cNvPr>
          <p:cNvCxnSpPr>
            <a:cxnSpLocks/>
          </p:cNvCxnSpPr>
          <p:nvPr/>
        </p:nvCxnSpPr>
        <p:spPr>
          <a:xfrm>
            <a:off x="453854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10C183-0D8B-4FCF-8AE9-2EA8713D6F33}"/>
              </a:ext>
            </a:extLst>
          </p:cNvPr>
          <p:cNvSpPr txBox="1"/>
          <p:nvPr/>
        </p:nvSpPr>
        <p:spPr>
          <a:xfrm>
            <a:off x="5223823" y="2569888"/>
            <a:ext cx="1744354" cy="61835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request</a:t>
            </a:r>
          </a:p>
        </p:txBody>
      </p:sp>
      <p:cxnSp>
        <p:nvCxnSpPr>
          <p:cNvPr id="6" name="Straight Arrow Connector 5">
            <a:extLst>
              <a:ext uri="{FF2B5EF4-FFF2-40B4-BE49-F238E27FC236}">
                <a16:creationId xmlns:a16="http://schemas.microsoft.com/office/drawing/2014/main" id="{F4034F31-6689-463D-B5FF-CBE67F2093B2}"/>
              </a:ext>
            </a:extLst>
          </p:cNvPr>
          <p:cNvCxnSpPr>
            <a:cxnSpLocks/>
          </p:cNvCxnSpPr>
          <p:nvPr/>
        </p:nvCxnSpPr>
        <p:spPr>
          <a:xfrm>
            <a:off x="459384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5BED74-7B36-4587-8D6F-11B5682C7025}"/>
              </a:ext>
            </a:extLst>
          </p:cNvPr>
          <p:cNvSpPr txBox="1"/>
          <p:nvPr/>
        </p:nvSpPr>
        <p:spPr>
          <a:xfrm>
            <a:off x="5223823" y="3536593"/>
            <a:ext cx="1744354" cy="80839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response</a:t>
            </a:r>
          </a:p>
        </p:txBody>
      </p:sp>
      <p:pic>
        <p:nvPicPr>
          <p:cNvPr id="8" name="Picture 7" descr="Shape&#10;&#10;Description automatically generated with low confidence">
            <a:extLst>
              <a:ext uri="{FF2B5EF4-FFF2-40B4-BE49-F238E27FC236}">
                <a16:creationId xmlns:a16="http://schemas.microsoft.com/office/drawing/2014/main" id="{AC67E82D-A549-4DD6-9F36-CEC36BF2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74" y="2697480"/>
            <a:ext cx="1463040" cy="1463040"/>
          </a:xfrm>
          <a:prstGeom prst="rect">
            <a:avLst/>
          </a:prstGeom>
        </p:spPr>
      </p:pic>
      <p:pic>
        <p:nvPicPr>
          <p:cNvPr id="9" name="Picture 8" descr="Icon&#10;&#10;Description automatically generated">
            <a:extLst>
              <a:ext uri="{FF2B5EF4-FFF2-40B4-BE49-F238E27FC236}">
                <a16:creationId xmlns:a16="http://schemas.microsoft.com/office/drawing/2014/main" id="{821EB75B-C8D4-4127-A6AD-7F32EB174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03" y="3019027"/>
            <a:ext cx="802043" cy="802043"/>
          </a:xfrm>
          <a:prstGeom prst="rect">
            <a:avLst/>
          </a:prstGeom>
        </p:spPr>
      </p:pic>
      <p:sp>
        <p:nvSpPr>
          <p:cNvPr id="10" name="Title 9">
            <a:extLst>
              <a:ext uri="{FF2B5EF4-FFF2-40B4-BE49-F238E27FC236}">
                <a16:creationId xmlns:a16="http://schemas.microsoft.com/office/drawing/2014/main" id="{3D915880-237C-46D3-BF2A-2B7F0DDF0B33}"/>
              </a:ext>
            </a:extLst>
          </p:cNvPr>
          <p:cNvSpPr>
            <a:spLocks noGrp="1"/>
          </p:cNvSpPr>
          <p:nvPr>
            <p:ph type="title"/>
          </p:nvPr>
        </p:nvSpPr>
        <p:spPr/>
        <p:txBody>
          <a:bodyPr/>
          <a:lstStyle/>
          <a:p>
            <a:r>
              <a:rPr lang="en-US" dirty="0"/>
              <a:t>Understanding Certificates</a:t>
            </a:r>
          </a:p>
        </p:txBody>
      </p:sp>
      <p:pic>
        <p:nvPicPr>
          <p:cNvPr id="11" name="Picture 10" descr="A picture containing text, sign&#10;&#10;Description automatically generated">
            <a:extLst>
              <a:ext uri="{FF2B5EF4-FFF2-40B4-BE49-F238E27FC236}">
                <a16:creationId xmlns:a16="http://schemas.microsoft.com/office/drawing/2014/main" id="{197B4BE7-B613-4AB7-8C81-801223B3D6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3075" y="2325256"/>
            <a:ext cx="489264" cy="489264"/>
          </a:xfrm>
          <a:prstGeom prst="rect">
            <a:avLst/>
          </a:prstGeom>
          <a:solidFill>
            <a:schemeClr val="bg1"/>
          </a:solidFill>
        </p:spPr>
      </p:pic>
      <p:sp>
        <p:nvSpPr>
          <p:cNvPr id="12" name="TextBox 11">
            <a:extLst>
              <a:ext uri="{FF2B5EF4-FFF2-40B4-BE49-F238E27FC236}">
                <a16:creationId xmlns:a16="http://schemas.microsoft.com/office/drawing/2014/main" id="{074490B4-C30E-4B8C-9D6F-742E9B0A2E2F}"/>
              </a:ext>
            </a:extLst>
          </p:cNvPr>
          <p:cNvSpPr txBox="1"/>
          <p:nvPr/>
        </p:nvSpPr>
        <p:spPr>
          <a:xfrm>
            <a:off x="9766115" y="2480711"/>
            <a:ext cx="1940332" cy="1896577"/>
          </a:xfrm>
          <a:prstGeom prst="rect">
            <a:avLst/>
          </a:prstGeom>
          <a:solidFill>
            <a:schemeClr val="bg1"/>
          </a:solidFill>
        </p:spPr>
        <p:txBody>
          <a:bodyPr vert="horz" wrap="square" lIns="0" tIns="32970" rIns="65939" bIns="32970" rtlCol="0" anchor="b" anchorCtr="0">
            <a:noAutofit/>
          </a:bodyPr>
          <a:lstStyle/>
          <a:p>
            <a:pPr marL="228600" marR="0" lvl="0" indent="-228600" algn="l" defTabSz="439502" rtl="0" eaLnBrk="1" fontAlgn="auto" latinLnBrk="0" hangingPunct="1">
              <a:lnSpc>
                <a:spcPct val="100000"/>
              </a:lnSpc>
              <a:spcBef>
                <a:spcPct val="0"/>
              </a:spcBef>
              <a:spcAft>
                <a:spcPts val="0"/>
              </a:spcAft>
              <a:buClrTx/>
              <a:buSzTx/>
              <a:buFontTx/>
              <a:buAutoNum type="arabicParenR"/>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Identifies the server as reputable</a:t>
            </a:r>
          </a:p>
          <a:p>
            <a:pPr marL="228600" marR="0" lvl="0" indent="-228600" algn="l" defTabSz="439502" rtl="0" eaLnBrk="1" fontAlgn="auto" latinLnBrk="0" hangingPunct="1">
              <a:lnSpc>
                <a:spcPct val="100000"/>
              </a:lnSpc>
              <a:spcBef>
                <a:spcPct val="0"/>
              </a:spcBef>
              <a:spcAft>
                <a:spcPts val="0"/>
              </a:spcAft>
              <a:buClrTx/>
              <a:buSzTx/>
              <a:buFontTx/>
              <a:buAutoNum type="arabicParenR"/>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Ensures communication between us is encrypted</a:t>
            </a:r>
            <a:endPar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3" name="TextBox 12">
            <a:extLst>
              <a:ext uri="{FF2B5EF4-FFF2-40B4-BE49-F238E27FC236}">
                <a16:creationId xmlns:a16="http://schemas.microsoft.com/office/drawing/2014/main" id="{D72BB46A-ECC0-4454-BC4D-6A0418D8EEE8}"/>
              </a:ext>
            </a:extLst>
          </p:cNvPr>
          <p:cNvSpPr txBox="1"/>
          <p:nvPr/>
        </p:nvSpPr>
        <p:spPr>
          <a:xfrm>
            <a:off x="8141696" y="2073013"/>
            <a:ext cx="812022" cy="26610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SSL/TLS</a:t>
            </a:r>
          </a:p>
        </p:txBody>
      </p:sp>
    </p:spTree>
    <p:extLst>
      <p:ext uri="{BB962C8B-B14F-4D97-AF65-F5344CB8AC3E}">
        <p14:creationId xmlns:p14="http://schemas.microsoft.com/office/powerpoint/2010/main" val="313620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4F41E4-612B-4B68-B316-A2A6C697E787}"/>
              </a:ext>
            </a:extLst>
          </p:cNvPr>
          <p:cNvSpPr>
            <a:spLocks noGrp="1"/>
          </p:cNvSpPr>
          <p:nvPr>
            <p:ph type="body" sz="quarter" idx="10"/>
          </p:nvPr>
        </p:nvSpPr>
        <p:spPr/>
        <p:txBody>
          <a:bodyPr/>
          <a:lstStyle/>
          <a:p>
            <a:r>
              <a:rPr lang="en-US" dirty="0">
                <a:latin typeface="+mj-lt"/>
              </a:rPr>
              <a:t>Provision, manage, and deploy public and private SSL/TLS certificates</a:t>
            </a:r>
          </a:p>
          <a:p>
            <a:pPr lvl="1"/>
            <a:r>
              <a:rPr lang="en-US" dirty="0">
                <a:latin typeface="+mj-lt"/>
              </a:rPr>
              <a:t>Public = for resources on the public internet (these certificates are free)</a:t>
            </a:r>
          </a:p>
          <a:p>
            <a:pPr lvl="1"/>
            <a:r>
              <a:rPr lang="en-US" dirty="0">
                <a:latin typeface="+mj-lt"/>
              </a:rPr>
              <a:t>Private = for resources on private networks</a:t>
            </a:r>
          </a:p>
          <a:p>
            <a:r>
              <a:rPr lang="en-US" dirty="0">
                <a:latin typeface="+mj-lt"/>
              </a:rPr>
              <a:t>Loads certificates on:</a:t>
            </a:r>
          </a:p>
          <a:p>
            <a:pPr lvl="1"/>
            <a:r>
              <a:rPr lang="en-US" dirty="0">
                <a:latin typeface="+mj-lt"/>
              </a:rPr>
              <a:t>API Gateway</a:t>
            </a:r>
          </a:p>
          <a:p>
            <a:pPr lvl="1"/>
            <a:r>
              <a:rPr lang="en-US" dirty="0">
                <a:latin typeface="+mj-lt"/>
              </a:rPr>
              <a:t>Elastic load balancers</a:t>
            </a:r>
          </a:p>
          <a:p>
            <a:pPr lvl="1"/>
            <a:r>
              <a:rPr lang="en-US" dirty="0">
                <a:latin typeface="+mj-lt"/>
              </a:rPr>
              <a:t>CloudFront distributions</a:t>
            </a:r>
          </a:p>
        </p:txBody>
      </p:sp>
      <p:sp>
        <p:nvSpPr>
          <p:cNvPr id="4" name="Content Placeholder 3">
            <a:extLst>
              <a:ext uri="{FF2B5EF4-FFF2-40B4-BE49-F238E27FC236}">
                <a16:creationId xmlns:a16="http://schemas.microsoft.com/office/drawing/2014/main" id="{22D83D52-1111-4BCA-8D9E-6341E3EEC49A}"/>
              </a:ext>
            </a:extLst>
          </p:cNvPr>
          <p:cNvSpPr>
            <a:spLocks noGrp="1"/>
          </p:cNvSpPr>
          <p:nvPr>
            <p:ph sz="quarter" idx="14"/>
          </p:nvPr>
        </p:nvSpPr>
        <p:spPr/>
        <p:txBody>
          <a:bodyPr/>
          <a:lstStyle/>
          <a:p>
            <a:r>
              <a:rPr lang="en-US" dirty="0"/>
              <a:t>AWS </a:t>
            </a:r>
            <a:br>
              <a:rPr lang="en-US" dirty="0"/>
            </a:br>
            <a:r>
              <a:rPr lang="en-US" dirty="0"/>
              <a:t>Certificate Manager (ACM)</a:t>
            </a:r>
          </a:p>
        </p:txBody>
      </p:sp>
      <p:pic>
        <p:nvPicPr>
          <p:cNvPr id="5" name="Graphic 20">
            <a:extLst>
              <a:ext uri="{FF2B5EF4-FFF2-40B4-BE49-F238E27FC236}">
                <a16:creationId xmlns:a16="http://schemas.microsoft.com/office/drawing/2014/main" id="{ACEC055B-08E8-4A77-8F5D-FF93B2FC4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82" y="1630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28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headphones&#10;&#10;Description automatically generated with low confidence">
            <a:extLst>
              <a:ext uri="{FF2B5EF4-FFF2-40B4-BE49-F238E27FC236}">
                <a16:creationId xmlns:a16="http://schemas.microsoft.com/office/drawing/2014/main" id="{56BDC2FE-06BE-4818-9411-F6ECCAA3C5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0030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0B3574F-A88B-40A5-809B-E18A76059094}"/>
              </a:ext>
            </a:extLst>
          </p:cNvPr>
          <p:cNvSpPr/>
          <p:nvPr/>
        </p:nvSpPr>
        <p:spPr>
          <a:xfrm>
            <a:off x="2249977" y="1852496"/>
            <a:ext cx="3524498" cy="3153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Trebuchet MS" panose="020B0603020202020204"/>
                <a:ea typeface="+mn-ea"/>
                <a:cs typeface="+mn-cs"/>
              </a:rPr>
              <a:t>Hard-code the credentials</a:t>
            </a:r>
          </a:p>
        </p:txBody>
      </p:sp>
      <p:sp>
        <p:nvSpPr>
          <p:cNvPr id="5" name="Rectangle 4">
            <a:extLst>
              <a:ext uri="{FF2B5EF4-FFF2-40B4-BE49-F238E27FC236}">
                <a16:creationId xmlns:a16="http://schemas.microsoft.com/office/drawing/2014/main" id="{29079118-7E42-4521-BDD3-589248F74D86}"/>
              </a:ext>
            </a:extLst>
          </p:cNvPr>
          <p:cNvSpPr/>
          <p:nvPr/>
        </p:nvSpPr>
        <p:spPr>
          <a:xfrm>
            <a:off x="6417527" y="1852496"/>
            <a:ext cx="3524498" cy="315300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Trebuchet MS" panose="020B0603020202020204"/>
                <a:ea typeface="+mn-ea"/>
                <a:cs typeface="+mn-cs"/>
              </a:rPr>
              <a:t>Store credentials on the file system</a:t>
            </a:r>
          </a:p>
        </p:txBody>
      </p:sp>
      <p:sp>
        <p:nvSpPr>
          <p:cNvPr id="8" name="Multiplication Sign 7">
            <a:extLst>
              <a:ext uri="{FF2B5EF4-FFF2-40B4-BE49-F238E27FC236}">
                <a16:creationId xmlns:a16="http://schemas.microsoft.com/office/drawing/2014/main" id="{462F0BDA-9EC7-428C-8DFE-DDFE11DC8003}"/>
              </a:ext>
            </a:extLst>
          </p:cNvPr>
          <p:cNvSpPr/>
          <p:nvPr/>
        </p:nvSpPr>
        <p:spPr>
          <a:xfrm>
            <a:off x="2030659" y="1447432"/>
            <a:ext cx="3963134" cy="396313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 name="Multiplication Sign 8">
            <a:extLst>
              <a:ext uri="{FF2B5EF4-FFF2-40B4-BE49-F238E27FC236}">
                <a16:creationId xmlns:a16="http://schemas.microsoft.com/office/drawing/2014/main" id="{12612E90-8CCF-4E08-AD02-E0CACA25E920}"/>
              </a:ext>
            </a:extLst>
          </p:cNvPr>
          <p:cNvSpPr/>
          <p:nvPr/>
        </p:nvSpPr>
        <p:spPr>
          <a:xfrm>
            <a:off x="6198209" y="1447433"/>
            <a:ext cx="3963134" cy="396313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9098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4F41E4-612B-4B68-B316-A2A6C697E787}"/>
              </a:ext>
            </a:extLst>
          </p:cNvPr>
          <p:cNvSpPr>
            <a:spLocks noGrp="1"/>
          </p:cNvSpPr>
          <p:nvPr>
            <p:ph type="body" sz="quarter" idx="10"/>
          </p:nvPr>
        </p:nvSpPr>
        <p:spPr/>
        <p:txBody>
          <a:bodyPr/>
          <a:lstStyle/>
          <a:p>
            <a:r>
              <a:rPr lang="en-US" sz="3200" dirty="0">
                <a:latin typeface="+mj-lt"/>
              </a:rPr>
              <a:t>The recommended way to protect secrets (e.g., user names and passwords) needed by your applications and services</a:t>
            </a:r>
          </a:p>
        </p:txBody>
      </p:sp>
      <p:sp>
        <p:nvSpPr>
          <p:cNvPr id="4" name="Content Placeholder 3">
            <a:extLst>
              <a:ext uri="{FF2B5EF4-FFF2-40B4-BE49-F238E27FC236}">
                <a16:creationId xmlns:a16="http://schemas.microsoft.com/office/drawing/2014/main" id="{22D83D52-1111-4BCA-8D9E-6341E3EEC49A}"/>
              </a:ext>
            </a:extLst>
          </p:cNvPr>
          <p:cNvSpPr>
            <a:spLocks noGrp="1"/>
          </p:cNvSpPr>
          <p:nvPr>
            <p:ph sz="quarter" idx="14"/>
          </p:nvPr>
        </p:nvSpPr>
        <p:spPr/>
        <p:txBody>
          <a:bodyPr/>
          <a:lstStyle/>
          <a:p>
            <a:r>
              <a:rPr lang="en-US" dirty="0"/>
              <a:t>AWS </a:t>
            </a:r>
            <a:br>
              <a:rPr lang="en-US" dirty="0"/>
            </a:br>
            <a:r>
              <a:rPr lang="en-US" dirty="0"/>
              <a:t>Secrets </a:t>
            </a:r>
            <a:br>
              <a:rPr lang="en-US" dirty="0"/>
            </a:br>
            <a:r>
              <a:rPr lang="en-US" dirty="0"/>
              <a:t>Manager</a:t>
            </a:r>
          </a:p>
        </p:txBody>
      </p:sp>
      <p:pic>
        <p:nvPicPr>
          <p:cNvPr id="7" name="Graphic 17">
            <a:extLst>
              <a:ext uri="{FF2B5EF4-FFF2-40B4-BE49-F238E27FC236}">
                <a16:creationId xmlns:a16="http://schemas.microsoft.com/office/drawing/2014/main" id="{4E1EEA86-B43D-4C2E-8844-4A621E9C1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82" y="163084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882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err="1"/>
              <a:t>SSM</a:t>
            </a:r>
            <a:r>
              <a:rPr lang="en-US" dirty="0"/>
              <a:t> Parameter Store vs. Secrets Manager</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596788" y="1582155"/>
            <a:ext cx="4226497"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err="1">
                <a:ln>
                  <a:noFill/>
                </a:ln>
                <a:solidFill>
                  <a:srgbClr val="FF9900"/>
                </a:solidFill>
                <a:effectLst/>
                <a:uLnTx/>
                <a:uFillTx/>
                <a:latin typeface="Trebuchet MS" panose="020B0603020202020204"/>
                <a:ea typeface="PS TT Commons" charset="0"/>
                <a:cs typeface="PS TT Commons" charset="0"/>
              </a:rPr>
              <a:t>SSM</a:t>
            </a: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 PARAMETER STORE</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508175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SECRETS MANAGER</a:t>
            </a:r>
          </a:p>
        </p:txBody>
      </p:sp>
      <p:sp>
        <p:nvSpPr>
          <p:cNvPr id="10" name="TextBox 9">
            <a:extLst>
              <a:ext uri="{FF2B5EF4-FFF2-40B4-BE49-F238E27FC236}">
                <a16:creationId xmlns:a16="http://schemas.microsoft.com/office/drawing/2014/main" id="{B8C0DA1E-1D85-4FF7-BE86-93ACE7684235}"/>
              </a:ext>
            </a:extLst>
          </p:cNvPr>
          <p:cNvSpPr txBox="1"/>
          <p:nvPr/>
        </p:nvSpPr>
        <p:spPr>
          <a:xfrm>
            <a:off x="838201" y="2139845"/>
            <a:ext cx="4990442" cy="3753852"/>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rPr>
              <a:t>Can store encrypted </a:t>
            </a:r>
            <a:r>
              <a:rPr kumimoji="0" lang="en-US" sz="2000" b="0" i="1" u="none" strike="noStrike" kern="1200" cap="none" spc="-20" normalizeH="0" baseline="0" noProof="0" dirty="0">
                <a:ln>
                  <a:noFill/>
                </a:ln>
                <a:solidFill>
                  <a:srgbClr val="FF9900"/>
                </a:solidFill>
                <a:effectLst/>
                <a:uLnTx/>
                <a:uFillTx/>
                <a:latin typeface="Trebuchet MS" panose="020B0603020202020204"/>
                <a:ea typeface="PS TT Commons" charset="0"/>
                <a:cs typeface="PS TT Commons" charset="0"/>
              </a:rPr>
              <a:t>AND</a:t>
            </a:r>
            <a:r>
              <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rPr>
              <a:t> unencrypted data (uses</a:t>
            </a:r>
            <a:r>
              <a:rPr kumimoji="0" lang="en-US" sz="2000" b="0" i="0" u="none" strike="noStrike" kern="1200" cap="none" spc="-20" normalizeH="0" noProof="0" dirty="0">
                <a:ln>
                  <a:noFill/>
                </a:ln>
                <a:solidFill>
                  <a:srgbClr val="404040"/>
                </a:solidFill>
                <a:effectLst/>
                <a:uLnTx/>
                <a:uFillTx/>
                <a:latin typeface="Trebuchet MS" panose="020B0603020202020204"/>
                <a:ea typeface="PS TT Commons" charset="0"/>
                <a:cs typeface="PS TT Commons" charset="0"/>
              </a:rPr>
              <a:t> KMS for encryption)</a:t>
            </a:r>
            <a:endPar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spc="-20" baseline="0" dirty="0">
                <a:solidFill>
                  <a:srgbClr val="404040"/>
                </a:solidFill>
                <a:latin typeface="Trebuchet MS" panose="020B0603020202020204"/>
                <a:ea typeface="PS TT Commons" charset="0"/>
                <a:cs typeface="PS TT Commons" charset="0"/>
              </a:rPr>
              <a:t>Uses IAM to control access to secrets</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spc="-20" dirty="0">
                <a:solidFill>
                  <a:srgbClr val="404040"/>
                </a:solidFill>
                <a:latin typeface="Trebuchet MS" panose="020B0603020202020204"/>
                <a:ea typeface="PS TT Commons" charset="0"/>
                <a:cs typeface="PS TT Commons" charset="0"/>
              </a:rPr>
              <a:t>Integrates with CloudFormation</a:t>
            </a:r>
            <a:endParaRPr lang="en-US" sz="2000" spc="-20" baseline="0" dirty="0">
              <a:solidFill>
                <a:srgbClr val="404040"/>
              </a:solidFill>
              <a:latin typeface="Trebuchet MS" panose="020B0603020202020204"/>
              <a:ea typeface="PS TT Commons" charset="0"/>
              <a:cs typeface="PS TT Commons" charset="0"/>
            </a:endParaRP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20" normalizeH="0" noProof="0" dirty="0">
                <a:ln>
                  <a:noFill/>
                </a:ln>
                <a:solidFill>
                  <a:srgbClr val="404040"/>
                </a:solidFill>
                <a:effectLst/>
                <a:uLnTx/>
                <a:uFillTx/>
                <a:latin typeface="Trebuchet MS" panose="020B0603020202020204"/>
                <a:ea typeface="PS TT Commons" charset="0"/>
                <a:cs typeface="PS TT Commons" charset="0"/>
              </a:rPr>
              <a:t>No additional cost, up to </a:t>
            </a:r>
            <a:br>
              <a:rPr kumimoji="0" lang="en-US" sz="2000" b="0" i="0" u="none" strike="noStrike" kern="1200" cap="none" spc="-20" normalizeH="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20" normalizeH="0" noProof="0" dirty="0">
                <a:ln>
                  <a:noFill/>
                </a:ln>
                <a:solidFill>
                  <a:srgbClr val="404040"/>
                </a:solidFill>
                <a:effectLst/>
                <a:uLnTx/>
                <a:uFillTx/>
                <a:latin typeface="Trebuchet MS" panose="020B0603020202020204"/>
                <a:ea typeface="PS TT Commons" charset="0"/>
                <a:cs typeface="PS TT Commons" charset="0"/>
              </a:rPr>
              <a:t>10,000 parameters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20" normalizeH="0" baseline="0" noProof="0" dirty="0">
                <a:ln>
                  <a:noFill/>
                </a:ln>
                <a:solidFill>
                  <a:srgbClr val="FF9900"/>
                </a:solidFill>
                <a:effectLst/>
                <a:uLnTx/>
                <a:uFillTx/>
                <a:latin typeface="Trebuchet MS" panose="020B0603020202020204"/>
                <a:ea typeface="PS TT Commons" charset="0"/>
                <a:cs typeface="PS TT Commons" charset="0"/>
              </a:rPr>
              <a:t>Does</a:t>
            </a:r>
            <a:r>
              <a:rPr kumimoji="0" lang="en-US" sz="2000" b="0" i="0" u="none" strike="noStrike" kern="1200" cap="none" spc="-20" normalizeH="0" noProof="0" dirty="0">
                <a:ln>
                  <a:noFill/>
                </a:ln>
                <a:solidFill>
                  <a:srgbClr val="FF9900"/>
                </a:solidFill>
                <a:effectLst/>
                <a:uLnTx/>
                <a:uFillTx/>
                <a:latin typeface="Trebuchet MS" panose="020B0603020202020204"/>
                <a:ea typeface="PS TT Commons" charset="0"/>
                <a:cs typeface="PS TT Commons" charset="0"/>
              </a:rPr>
              <a:t> not support secrets rotation</a:t>
            </a:r>
            <a:endParaRPr kumimoji="0" lang="en-US" sz="2000" b="0" i="0" u="none" strike="noStrike" kern="1200" cap="none" spc="-2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5" y="2139846"/>
            <a:ext cx="4985083" cy="3753852"/>
          </a:xfrm>
          <a:prstGeom prst="rect">
            <a:avLst/>
          </a:prstGeom>
        </p:spPr>
        <p:txBody>
          <a:bodyPr vert="horz" wrap="square" lIns="0" tIns="32970" rIns="65939" bIns="32970" rtlCol="0" anchor="t" anchorCtr="0">
            <a:noAutofit/>
          </a:bodyPr>
          <a:lstStyle/>
          <a:p>
            <a:pPr defTabSz="439502">
              <a:spcBef>
                <a:spcPts val="600"/>
              </a:spcBef>
              <a:spcAft>
                <a:spcPts val="600"/>
              </a:spcAft>
              <a:defRPr/>
            </a:pPr>
            <a:r>
              <a:rPr lang="en-US" sz="2000" spc="-20" dirty="0">
                <a:solidFill>
                  <a:srgbClr val="404040"/>
                </a:solidFill>
                <a:ea typeface="PS TT Commons" charset="0"/>
                <a:cs typeface="PS TT Commons" charset="0"/>
              </a:rPr>
              <a:t>Can </a:t>
            </a:r>
            <a:r>
              <a:rPr lang="en-US" sz="2000" i="1" spc="-20" dirty="0">
                <a:solidFill>
                  <a:srgbClr val="FF9900"/>
                </a:solidFill>
                <a:ea typeface="PS TT Commons" charset="0"/>
                <a:cs typeface="PS TT Commons" charset="0"/>
              </a:rPr>
              <a:t>ONLY</a:t>
            </a:r>
            <a:r>
              <a:rPr lang="en-US" sz="2000" spc="-20" dirty="0">
                <a:solidFill>
                  <a:srgbClr val="404040"/>
                </a:solidFill>
                <a:ea typeface="PS TT Commons" charset="0"/>
                <a:cs typeface="PS TT Commons" charset="0"/>
              </a:rPr>
              <a:t> store encrypted data </a:t>
            </a:r>
            <a:br>
              <a:rPr lang="en-US" sz="2000" spc="-20" dirty="0">
                <a:solidFill>
                  <a:srgbClr val="404040"/>
                </a:solidFill>
                <a:ea typeface="PS TT Commons" charset="0"/>
                <a:cs typeface="PS TT Commons" charset="0"/>
              </a:rPr>
            </a:br>
            <a:r>
              <a:rPr lang="en-US" sz="2000" spc="-20" dirty="0">
                <a:solidFill>
                  <a:srgbClr val="404040"/>
                </a:solidFill>
                <a:ea typeface="PS TT Commons" charset="0"/>
                <a:cs typeface="PS TT Commons" charset="0"/>
              </a:rPr>
              <a:t>(uses KMS for encryption)</a:t>
            </a:r>
          </a:p>
          <a:p>
            <a:pPr defTabSz="439502">
              <a:spcBef>
                <a:spcPts val="600"/>
              </a:spcBef>
              <a:spcAft>
                <a:spcPts val="600"/>
              </a:spcAft>
              <a:defRPr/>
            </a:pPr>
            <a:r>
              <a:rPr lang="en-US" sz="2000" spc="-20" dirty="0">
                <a:solidFill>
                  <a:srgbClr val="404040"/>
                </a:solidFill>
                <a:ea typeface="PS TT Commons" charset="0"/>
                <a:cs typeface="PS TT Commons" charset="0"/>
              </a:rPr>
              <a:t>Uses IAM to control access to secrets</a:t>
            </a:r>
          </a:p>
          <a:p>
            <a:pPr defTabSz="439502">
              <a:spcBef>
                <a:spcPts val="600"/>
              </a:spcBef>
              <a:spcAft>
                <a:spcPts val="600"/>
              </a:spcAft>
              <a:defRPr/>
            </a:pPr>
            <a:r>
              <a:rPr lang="en-US" sz="2000" spc="-20" dirty="0">
                <a:solidFill>
                  <a:srgbClr val="404040"/>
                </a:solidFill>
                <a:ea typeface="PS TT Commons" charset="0"/>
                <a:cs typeface="PS TT Commons" charset="0"/>
              </a:rPr>
              <a:t>Integrates with CloudFormation</a:t>
            </a:r>
          </a:p>
          <a:p>
            <a:pPr defTabSz="439502">
              <a:spcBef>
                <a:spcPts val="600"/>
              </a:spcBef>
              <a:spcAft>
                <a:spcPts val="600"/>
              </a:spcAft>
              <a:defRPr/>
            </a:pPr>
            <a:r>
              <a:rPr lang="en-US" sz="2000" spc="-20" dirty="0">
                <a:solidFill>
                  <a:srgbClr val="404040"/>
                </a:solidFill>
                <a:ea typeface="PS TT Commons" charset="0"/>
                <a:cs typeface="PS TT Commons" charset="0"/>
              </a:rPr>
              <a:t>$0.40 per stored secret and $0.05 for 10,000 API calls</a:t>
            </a:r>
          </a:p>
          <a:p>
            <a:pPr defTabSz="439502">
              <a:spcBef>
                <a:spcPts val="600"/>
              </a:spcBef>
              <a:spcAft>
                <a:spcPts val="600"/>
              </a:spcAft>
              <a:defRPr/>
            </a:pPr>
            <a:r>
              <a:rPr lang="en-US" sz="2000" spc="-20" dirty="0">
                <a:solidFill>
                  <a:srgbClr val="FF9900"/>
                </a:solidFill>
                <a:ea typeface="PS TT Commons" charset="0"/>
                <a:cs typeface="PS TT Commons" charset="0"/>
              </a:rPr>
              <a:t>Can automatically rotate secrets</a:t>
            </a:r>
          </a:p>
          <a:p>
            <a:pPr defTabSz="439502">
              <a:spcBef>
                <a:spcPts val="600"/>
              </a:spcBef>
              <a:spcAft>
                <a:spcPts val="600"/>
              </a:spcAft>
              <a:defRPr/>
            </a:pPr>
            <a:r>
              <a:rPr lang="en-US" sz="2000" spc="-20" dirty="0">
                <a:solidFill>
                  <a:srgbClr val="FF9900"/>
                </a:solidFill>
                <a:ea typeface="PS TT Commons" charset="0"/>
                <a:cs typeface="PS TT Commons" charset="0"/>
              </a:rPr>
              <a:t>Can generate random secrets</a:t>
            </a:r>
          </a:p>
          <a:p>
            <a:pPr defTabSz="439502">
              <a:spcBef>
                <a:spcPts val="600"/>
              </a:spcBef>
              <a:spcAft>
                <a:spcPts val="600"/>
              </a:spcAft>
              <a:defRPr/>
            </a:pPr>
            <a:endParaRPr lang="en-US" sz="2000" spc="-20" dirty="0">
              <a:solidFill>
                <a:srgbClr val="404040"/>
              </a:solidFill>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231760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AWS Secrets Manager</a:t>
            </a:r>
          </a:p>
        </p:txBody>
      </p:sp>
      <p:pic>
        <p:nvPicPr>
          <p:cNvPr id="3" name="Picture 2" descr="A blue sign with white text&#10;&#10;Description automatically generated with medium confidence">
            <a:extLst>
              <a:ext uri="{FF2B5EF4-FFF2-40B4-BE49-F238E27FC236}">
                <a16:creationId xmlns:a16="http://schemas.microsoft.com/office/drawing/2014/main" id="{DD5D4A89-DDDA-D01D-AFC2-4BE14C52188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735465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2267413" y="1525316"/>
            <a:ext cx="2113411" cy="2942908"/>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8" name="Title 37"/>
          <p:cNvSpPr>
            <a:spLocks noGrp="1"/>
          </p:cNvSpPr>
          <p:nvPr>
            <p:ph type="title"/>
          </p:nvPr>
        </p:nvSpPr>
        <p:spPr/>
        <p:txBody>
          <a:bodyPr/>
          <a:lstStyle/>
          <a:p>
            <a:r>
              <a:rPr lang="en-US" dirty="0">
                <a:latin typeface="+mn-lt"/>
              </a:rPr>
              <a:t>AWS Shared Responsibility Model</a:t>
            </a:r>
          </a:p>
        </p:txBody>
      </p:sp>
      <p:sp>
        <p:nvSpPr>
          <p:cNvPr id="10" name="Rectangle 9"/>
          <p:cNvSpPr/>
          <p:nvPr/>
        </p:nvSpPr>
        <p:spPr>
          <a:xfrm>
            <a:off x="4467920" y="1536313"/>
            <a:ext cx="6123879" cy="543832"/>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Customer Data</a:t>
            </a:r>
          </a:p>
        </p:txBody>
      </p:sp>
      <p:sp>
        <p:nvSpPr>
          <p:cNvPr id="11" name="Rectangle 10"/>
          <p:cNvSpPr/>
          <p:nvPr/>
        </p:nvSpPr>
        <p:spPr>
          <a:xfrm>
            <a:off x="4467920" y="2175775"/>
            <a:ext cx="6123879" cy="543832"/>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Platform, Applications, Identity &amp; Access Management</a:t>
            </a:r>
          </a:p>
        </p:txBody>
      </p:sp>
      <p:sp>
        <p:nvSpPr>
          <p:cNvPr id="12" name="Rectangle 11"/>
          <p:cNvSpPr/>
          <p:nvPr/>
        </p:nvSpPr>
        <p:spPr>
          <a:xfrm>
            <a:off x="4467920" y="2808856"/>
            <a:ext cx="6123879" cy="543832"/>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Operating System, Network &amp; Firewall Configuration</a:t>
            </a:r>
          </a:p>
        </p:txBody>
      </p:sp>
      <p:sp>
        <p:nvSpPr>
          <p:cNvPr id="17" name="Rectangle 16"/>
          <p:cNvSpPr/>
          <p:nvPr/>
        </p:nvSpPr>
        <p:spPr>
          <a:xfrm rot="16200000">
            <a:off x="386500" y="2666915"/>
            <a:ext cx="2931912" cy="670705"/>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CUSTOMER RESPONSIBILITY</a:t>
            </a:r>
          </a:p>
        </p:txBody>
      </p:sp>
      <p:sp>
        <p:nvSpPr>
          <p:cNvPr id="18" name="TextBox 17"/>
          <p:cNvSpPr txBox="1"/>
          <p:nvPr/>
        </p:nvSpPr>
        <p:spPr>
          <a:xfrm>
            <a:off x="2692894" y="3175723"/>
            <a:ext cx="1262452" cy="6638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38"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Responsible for Security “IN” the Cloud </a:t>
            </a:r>
          </a:p>
        </p:txBody>
      </p:sp>
      <p:sp>
        <p:nvSpPr>
          <p:cNvPr id="30" name="Rectangle 29"/>
          <p:cNvSpPr/>
          <p:nvPr/>
        </p:nvSpPr>
        <p:spPr>
          <a:xfrm>
            <a:off x="1331086" y="1349298"/>
            <a:ext cx="9529828" cy="51886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0201" y="2162972"/>
            <a:ext cx="1072501" cy="1072501"/>
          </a:xfrm>
          <a:prstGeom prst="rect">
            <a:avLst/>
          </a:prstGeom>
        </p:spPr>
      </p:pic>
      <p:sp>
        <p:nvSpPr>
          <p:cNvPr id="16" name="Rectangle 15"/>
          <p:cNvSpPr/>
          <p:nvPr/>
        </p:nvSpPr>
        <p:spPr>
          <a:xfrm>
            <a:off x="4467922" y="3434116"/>
            <a:ext cx="1988223" cy="1038187"/>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Client-side Data Encryption &amp; Data  Integrity Authentication</a:t>
            </a:r>
          </a:p>
        </p:txBody>
      </p:sp>
      <p:sp>
        <p:nvSpPr>
          <p:cNvPr id="19" name="Rectangle 18"/>
          <p:cNvSpPr/>
          <p:nvPr/>
        </p:nvSpPr>
        <p:spPr>
          <a:xfrm>
            <a:off x="6535749" y="3430038"/>
            <a:ext cx="1988223" cy="1038187"/>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Server-side Encryption (file system and/or data)</a:t>
            </a:r>
          </a:p>
        </p:txBody>
      </p:sp>
      <p:sp>
        <p:nvSpPr>
          <p:cNvPr id="20" name="Rectangle 19"/>
          <p:cNvSpPr/>
          <p:nvPr/>
        </p:nvSpPr>
        <p:spPr>
          <a:xfrm>
            <a:off x="8603578" y="3434116"/>
            <a:ext cx="1988223" cy="1038187"/>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Network Traffic Protection (encryption/integrity/identity)</a:t>
            </a:r>
          </a:p>
        </p:txBody>
      </p:sp>
      <p:sp>
        <p:nvSpPr>
          <p:cNvPr id="21" name="Rectangle 20">
            <a:extLst>
              <a:ext uri="{FF2B5EF4-FFF2-40B4-BE49-F238E27FC236}">
                <a16:creationId xmlns:a16="http://schemas.microsoft.com/office/drawing/2014/main" id="{10DF393C-940D-4212-899C-B27736B0D006}"/>
              </a:ext>
            </a:extLst>
          </p:cNvPr>
          <p:cNvSpPr/>
          <p:nvPr/>
        </p:nvSpPr>
        <p:spPr>
          <a:xfrm>
            <a:off x="2567734" y="2080145"/>
            <a:ext cx="1547066" cy="18478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34849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E9AB6DD0-1981-438B-B8E9-E51963D3728A}"/>
              </a:ext>
            </a:extLst>
          </p:cNvPr>
          <p:cNvPicPr>
            <a:picLocks noChangeAspect="1"/>
          </p:cNvPicPr>
          <p:nvPr/>
        </p:nvPicPr>
        <p:blipFill rotWithShape="1">
          <a:blip r:embed="rId3">
            <a:extLst>
              <a:ext uri="{28A0092B-C50C-407E-A947-70E740481C1C}">
                <a14:useLocalDpi xmlns:a14="http://schemas.microsoft.com/office/drawing/2010/main" val="0"/>
              </a:ext>
            </a:extLst>
          </a:blip>
          <a:srcRect t="15422" b="11807"/>
          <a:stretch/>
        </p:blipFill>
        <p:spPr>
          <a:xfrm>
            <a:off x="-1" y="0"/>
            <a:ext cx="12192001" cy="6858000"/>
          </a:xfrm>
          <a:prstGeom prst="rect">
            <a:avLst/>
          </a:prstGeom>
        </p:spPr>
      </p:pic>
    </p:spTree>
    <p:extLst>
      <p:ext uri="{BB962C8B-B14F-4D97-AF65-F5344CB8AC3E}">
        <p14:creationId xmlns:p14="http://schemas.microsoft.com/office/powerpoint/2010/main" val="278465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00628D-1294-4BC7-B769-EFBF3A7C8B29}"/>
              </a:ext>
            </a:extLst>
          </p:cNvPr>
          <p:cNvSpPr>
            <a:spLocks noGrp="1"/>
          </p:cNvSpPr>
          <p:nvPr>
            <p:ph type="title"/>
          </p:nvPr>
        </p:nvSpPr>
        <p:spPr/>
        <p:txBody>
          <a:bodyPr/>
          <a:lstStyle/>
          <a:p>
            <a:r>
              <a:rPr lang="en-US" dirty="0"/>
              <a:t>Amazon Macie</a:t>
            </a:r>
          </a:p>
        </p:txBody>
      </p:sp>
      <p:cxnSp>
        <p:nvCxnSpPr>
          <p:cNvPr id="12" name="Straight Arrow Connector 11">
            <a:extLst>
              <a:ext uri="{FF2B5EF4-FFF2-40B4-BE49-F238E27FC236}">
                <a16:creationId xmlns:a16="http://schemas.microsoft.com/office/drawing/2014/main" id="{359B44ED-9034-4DD8-8F91-252F95F72414}"/>
              </a:ext>
            </a:extLst>
          </p:cNvPr>
          <p:cNvCxnSpPr>
            <a:cxnSpLocks/>
            <a:stCxn id="43" idx="3"/>
            <a:endCxn id="18" idx="1"/>
          </p:cNvCxnSpPr>
          <p:nvPr/>
        </p:nvCxnSpPr>
        <p:spPr>
          <a:xfrm>
            <a:off x="3415230" y="3039844"/>
            <a:ext cx="94203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Shape&#10;&#10;Description automatically generated with low confidence">
            <a:extLst>
              <a:ext uri="{FF2B5EF4-FFF2-40B4-BE49-F238E27FC236}">
                <a16:creationId xmlns:a16="http://schemas.microsoft.com/office/drawing/2014/main" id="{0F1B5BC3-EE82-414B-9D77-0C1ECBAAA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239" y="2863317"/>
            <a:ext cx="796845" cy="796845"/>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E7A7F1BB-C090-4C40-A34F-1F188C320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141" y="2411252"/>
            <a:ext cx="685226" cy="685226"/>
          </a:xfrm>
          <a:prstGeom prst="rect">
            <a:avLst/>
          </a:prstGeom>
        </p:spPr>
      </p:pic>
      <p:sp>
        <p:nvSpPr>
          <p:cNvPr id="18" name="Rectangle 17">
            <a:extLst>
              <a:ext uri="{FF2B5EF4-FFF2-40B4-BE49-F238E27FC236}">
                <a16:creationId xmlns:a16="http://schemas.microsoft.com/office/drawing/2014/main" id="{4F749CFD-303C-4B97-98DE-23D8090BF260}"/>
              </a:ext>
            </a:extLst>
          </p:cNvPr>
          <p:cNvSpPr/>
          <p:nvPr/>
        </p:nvSpPr>
        <p:spPr>
          <a:xfrm>
            <a:off x="4357268" y="2245991"/>
            <a:ext cx="2175732" cy="158770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5653B8D9-14F6-435A-9044-1E6B46500FFF}"/>
              </a:ext>
            </a:extLst>
          </p:cNvPr>
          <p:cNvSpPr txBox="1"/>
          <p:nvPr/>
        </p:nvSpPr>
        <p:spPr>
          <a:xfrm>
            <a:off x="4231875" y="4052602"/>
            <a:ext cx="2472319" cy="1072715"/>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Identifies and analyzes PII data using machine learning and pattern matching</a:t>
            </a:r>
          </a:p>
        </p:txBody>
      </p:sp>
      <p:sp>
        <p:nvSpPr>
          <p:cNvPr id="24" name="TextBox 23">
            <a:extLst>
              <a:ext uri="{FF2B5EF4-FFF2-40B4-BE49-F238E27FC236}">
                <a16:creationId xmlns:a16="http://schemas.microsoft.com/office/drawing/2014/main" id="{D9290880-9265-4DAD-8FC8-336ADAE3EB9A}"/>
              </a:ext>
            </a:extLst>
          </p:cNvPr>
          <p:cNvSpPr txBox="1"/>
          <p:nvPr/>
        </p:nvSpPr>
        <p:spPr>
          <a:xfrm>
            <a:off x="7376074" y="4052602"/>
            <a:ext cx="3269085" cy="629758"/>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Uses findings to automate workflows and remediation</a:t>
            </a:r>
          </a:p>
        </p:txBody>
      </p:sp>
      <p:sp>
        <p:nvSpPr>
          <p:cNvPr id="35" name="TextBox 34">
            <a:extLst>
              <a:ext uri="{FF2B5EF4-FFF2-40B4-BE49-F238E27FC236}">
                <a16:creationId xmlns:a16="http://schemas.microsoft.com/office/drawing/2014/main" id="{B7B975C0-91BC-4791-974E-684872C69121}"/>
              </a:ext>
            </a:extLst>
          </p:cNvPr>
          <p:cNvSpPr txBox="1"/>
          <p:nvPr/>
        </p:nvSpPr>
        <p:spPr>
          <a:xfrm>
            <a:off x="7655141" y="3373502"/>
            <a:ext cx="1274378" cy="438211"/>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CloudWatch</a:t>
            </a:r>
          </a:p>
        </p:txBody>
      </p:sp>
      <p:sp>
        <p:nvSpPr>
          <p:cNvPr id="37" name="Rectangle 36">
            <a:extLst>
              <a:ext uri="{FF2B5EF4-FFF2-40B4-BE49-F238E27FC236}">
                <a16:creationId xmlns:a16="http://schemas.microsoft.com/office/drawing/2014/main" id="{54677B22-8C45-4119-AC92-B4840478E3DF}"/>
              </a:ext>
            </a:extLst>
          </p:cNvPr>
          <p:cNvSpPr/>
          <p:nvPr/>
        </p:nvSpPr>
        <p:spPr>
          <a:xfrm>
            <a:off x="7433849" y="2245991"/>
            <a:ext cx="2975253" cy="158770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cxnSp>
        <p:nvCxnSpPr>
          <p:cNvPr id="40" name="Straight Arrow Connector 39">
            <a:extLst>
              <a:ext uri="{FF2B5EF4-FFF2-40B4-BE49-F238E27FC236}">
                <a16:creationId xmlns:a16="http://schemas.microsoft.com/office/drawing/2014/main" id="{0C6D9C80-CE81-44E6-A449-FF33E05B443A}"/>
              </a:ext>
            </a:extLst>
          </p:cNvPr>
          <p:cNvCxnSpPr>
            <a:cxnSpLocks/>
            <a:stCxn id="18" idx="3"/>
            <a:endCxn id="37" idx="1"/>
          </p:cNvCxnSpPr>
          <p:nvPr/>
        </p:nvCxnSpPr>
        <p:spPr>
          <a:xfrm>
            <a:off x="6533000" y="3039844"/>
            <a:ext cx="900849"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6D84CA4-E3DC-49E3-98C8-2D06837B8E7B}"/>
              </a:ext>
            </a:extLst>
          </p:cNvPr>
          <p:cNvSpPr txBox="1"/>
          <p:nvPr/>
        </p:nvSpPr>
        <p:spPr>
          <a:xfrm>
            <a:off x="1945962" y="3446051"/>
            <a:ext cx="1274378" cy="208517"/>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S3</a:t>
            </a:r>
          </a:p>
        </p:txBody>
      </p:sp>
      <p:sp>
        <p:nvSpPr>
          <p:cNvPr id="43" name="Rectangle 42">
            <a:extLst>
              <a:ext uri="{FF2B5EF4-FFF2-40B4-BE49-F238E27FC236}">
                <a16:creationId xmlns:a16="http://schemas.microsoft.com/office/drawing/2014/main" id="{9E56591A-93F8-4DC5-AB36-AF9F082D510C}"/>
              </a:ext>
            </a:extLst>
          </p:cNvPr>
          <p:cNvSpPr/>
          <p:nvPr/>
        </p:nvSpPr>
        <p:spPr>
          <a:xfrm>
            <a:off x="1762699" y="2245991"/>
            <a:ext cx="1652531" cy="158770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44" name="TextBox 43">
            <a:extLst>
              <a:ext uri="{FF2B5EF4-FFF2-40B4-BE49-F238E27FC236}">
                <a16:creationId xmlns:a16="http://schemas.microsoft.com/office/drawing/2014/main" id="{047B734F-BB9A-4360-AC27-D0AE7BF3D949}"/>
              </a:ext>
            </a:extLst>
          </p:cNvPr>
          <p:cNvSpPr txBox="1"/>
          <p:nvPr/>
        </p:nvSpPr>
        <p:spPr>
          <a:xfrm>
            <a:off x="1267439" y="4052602"/>
            <a:ext cx="2614570" cy="1072715"/>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Automatically inventories S3 buckets</a:t>
            </a:r>
          </a:p>
        </p:txBody>
      </p:sp>
      <p:pic>
        <p:nvPicPr>
          <p:cNvPr id="48" name="Graphic 17">
            <a:extLst>
              <a:ext uri="{FF2B5EF4-FFF2-40B4-BE49-F238E27FC236}">
                <a16:creationId xmlns:a16="http://schemas.microsoft.com/office/drawing/2014/main" id="{2F2A27F6-3ADD-4817-9FA0-7BEE0E4F8B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3396" y="25358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6">
            <a:extLst>
              <a:ext uri="{FF2B5EF4-FFF2-40B4-BE49-F238E27FC236}">
                <a16:creationId xmlns:a16="http://schemas.microsoft.com/office/drawing/2014/main" id="{0CCDB5FD-FC75-4945-AD6C-3ECDFA7356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3034" y="35269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8">
            <a:extLst>
              <a:ext uri="{FF2B5EF4-FFF2-40B4-BE49-F238E27FC236}">
                <a16:creationId xmlns:a16="http://schemas.microsoft.com/office/drawing/2014/main" id="{0BF3FE18-8071-43BA-857D-4FB4DC124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5598" y="25358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CF9FF588-62CB-405F-9206-8DBDFF83FB2F}"/>
              </a:ext>
            </a:extLst>
          </p:cNvPr>
          <p:cNvSpPr txBox="1"/>
          <p:nvPr/>
        </p:nvSpPr>
        <p:spPr>
          <a:xfrm>
            <a:off x="9038801" y="3210947"/>
            <a:ext cx="1274378"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EventBridge</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pic>
        <p:nvPicPr>
          <p:cNvPr id="32" name="Graphic 19">
            <a:extLst>
              <a:ext uri="{FF2B5EF4-FFF2-40B4-BE49-F238E27FC236}">
                <a16:creationId xmlns:a16="http://schemas.microsoft.com/office/drawing/2014/main" id="{92F2DA1F-D717-4D49-880D-314A9D2F71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6806" y="253588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093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P spid="35" grpId="0" animBg="1"/>
      <p:bldP spid="37" grpId="0" animBg="1"/>
      <p:bldP spid="41" grpId="0" animBg="1"/>
      <p:bldP spid="43" grpId="0" animBg="1"/>
      <p:bldP spid="44" grpId="0" animBg="1"/>
      <p:bldP spid="3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holding a pair of scissors&#10;&#10;Description automatically generated with low confidence">
            <a:extLst>
              <a:ext uri="{FF2B5EF4-FFF2-40B4-BE49-F238E27FC236}">
                <a16:creationId xmlns:a16="http://schemas.microsoft.com/office/drawing/2014/main" id="{28458D76-FB74-4007-B607-EF782A64BF3D}"/>
              </a:ext>
            </a:extLst>
          </p:cNvPr>
          <p:cNvPicPr>
            <a:picLocks noChangeAspect="1"/>
          </p:cNvPicPr>
          <p:nvPr/>
        </p:nvPicPr>
        <p:blipFill rotWithShape="1">
          <a:blip r:embed="rId3">
            <a:extLst>
              <a:ext uri="{28A0092B-C50C-407E-A947-70E740481C1C}">
                <a14:useLocalDpi xmlns:a14="http://schemas.microsoft.com/office/drawing/2010/main" val="0"/>
              </a:ext>
            </a:extLst>
          </a:blip>
          <a:srcRect t="4388" b="11267"/>
          <a:stretch/>
        </p:blipFill>
        <p:spPr>
          <a:xfrm>
            <a:off x="0" y="0"/>
            <a:ext cx="12196401" cy="6858000"/>
          </a:xfrm>
          <a:prstGeom prst="rect">
            <a:avLst/>
          </a:prstGeom>
        </p:spPr>
      </p:pic>
      <p:sp>
        <p:nvSpPr>
          <p:cNvPr id="9" name="Rectangle 8">
            <a:extLst>
              <a:ext uri="{FF2B5EF4-FFF2-40B4-BE49-F238E27FC236}">
                <a16:creationId xmlns:a16="http://schemas.microsoft.com/office/drawing/2014/main" id="{130B5D6C-6FD0-466B-A5E3-9866D9DD42E6}"/>
              </a:ext>
            </a:extLst>
          </p:cNvPr>
          <p:cNvSpPr/>
          <p:nvPr/>
        </p:nvSpPr>
        <p:spPr>
          <a:xfrm>
            <a:off x="0" y="524637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404040"/>
                </a:solidFill>
                <a:effectLst/>
                <a:uLnTx/>
                <a:uFillTx/>
                <a:latin typeface="Trebuchet MS" panose="020B0603020202020204"/>
                <a:ea typeface="+mn-ea"/>
                <a:cs typeface="+mn-cs"/>
              </a:rPr>
              <a:t>AMAZON INSPECTOR</a:t>
            </a:r>
          </a:p>
        </p:txBody>
      </p:sp>
      <p:pic>
        <p:nvPicPr>
          <p:cNvPr id="7" name="Graphic 21">
            <a:extLst>
              <a:ext uri="{FF2B5EF4-FFF2-40B4-BE49-F238E27FC236}">
                <a16:creationId xmlns:a16="http://schemas.microsoft.com/office/drawing/2014/main" id="{25EAA6AC-01FC-42A7-8F12-DBB61A08C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246369"/>
            <a:ext cx="1184031" cy="118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812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1">
            <a:extLst>
              <a:ext uri="{FF2B5EF4-FFF2-40B4-BE49-F238E27FC236}">
                <a16:creationId xmlns:a16="http://schemas.microsoft.com/office/drawing/2014/main" id="{E9C7874D-A274-4B73-B552-D5410D434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034" y="35269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a:extLst>
              <a:ext uri="{FF2B5EF4-FFF2-40B4-BE49-F238E27FC236}">
                <a16:creationId xmlns:a16="http://schemas.microsoft.com/office/drawing/2014/main" id="{9E00628D-1294-4BC7-B769-EFBF3A7C8B29}"/>
              </a:ext>
            </a:extLst>
          </p:cNvPr>
          <p:cNvSpPr>
            <a:spLocks noGrp="1"/>
          </p:cNvSpPr>
          <p:nvPr>
            <p:ph type="title"/>
          </p:nvPr>
        </p:nvSpPr>
        <p:spPr/>
        <p:txBody>
          <a:bodyPr/>
          <a:lstStyle/>
          <a:p>
            <a:r>
              <a:rPr lang="en-US" dirty="0"/>
              <a:t>Amazon Inspector</a:t>
            </a:r>
          </a:p>
        </p:txBody>
      </p:sp>
      <p:pic>
        <p:nvPicPr>
          <p:cNvPr id="7" name="Graphic 5">
            <a:extLst>
              <a:ext uri="{FF2B5EF4-FFF2-40B4-BE49-F238E27FC236}">
                <a16:creationId xmlns:a16="http://schemas.microsoft.com/office/drawing/2014/main" id="{0B9F9D16-79DF-4360-B2CE-526CFA55E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722" y="249789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20">
            <a:extLst>
              <a:ext uri="{FF2B5EF4-FFF2-40B4-BE49-F238E27FC236}">
                <a16:creationId xmlns:a16="http://schemas.microsoft.com/office/drawing/2014/main" id="{5A20DABD-7142-4021-B954-E204F1DD3E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2495" y="24892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F1BFB42-90D3-4CBE-9A3A-54FB1BF74550}"/>
              </a:ext>
            </a:extLst>
          </p:cNvPr>
          <p:cNvSpPr txBox="1"/>
          <p:nvPr/>
        </p:nvSpPr>
        <p:spPr>
          <a:xfrm>
            <a:off x="1279040" y="3313572"/>
            <a:ext cx="1274378"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Instances</a:t>
            </a:r>
          </a:p>
        </p:txBody>
      </p:sp>
      <p:sp>
        <p:nvSpPr>
          <p:cNvPr id="10" name="TextBox 9">
            <a:extLst>
              <a:ext uri="{FF2B5EF4-FFF2-40B4-BE49-F238E27FC236}">
                <a16:creationId xmlns:a16="http://schemas.microsoft.com/office/drawing/2014/main" id="{BFD59B9B-F217-49EC-AD7C-ED86CF5B074B}"/>
              </a:ext>
            </a:extLst>
          </p:cNvPr>
          <p:cNvSpPr txBox="1"/>
          <p:nvPr/>
        </p:nvSpPr>
        <p:spPr>
          <a:xfrm>
            <a:off x="2636306" y="3313572"/>
            <a:ext cx="1274378"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ECR Repositories</a:t>
            </a:r>
          </a:p>
        </p:txBody>
      </p:sp>
      <p:sp>
        <p:nvSpPr>
          <p:cNvPr id="11" name="Rectangle 10">
            <a:extLst>
              <a:ext uri="{FF2B5EF4-FFF2-40B4-BE49-F238E27FC236}">
                <a16:creationId xmlns:a16="http://schemas.microsoft.com/office/drawing/2014/main" id="{00BF23ED-5526-4A78-85C7-208649DF63C5}"/>
              </a:ext>
            </a:extLst>
          </p:cNvPr>
          <p:cNvSpPr/>
          <p:nvPr/>
        </p:nvSpPr>
        <p:spPr>
          <a:xfrm>
            <a:off x="1109131" y="2239112"/>
            <a:ext cx="2975253" cy="1685581"/>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cxnSp>
        <p:nvCxnSpPr>
          <p:cNvPr id="12" name="Straight Arrow Connector 11">
            <a:extLst>
              <a:ext uri="{FF2B5EF4-FFF2-40B4-BE49-F238E27FC236}">
                <a16:creationId xmlns:a16="http://schemas.microsoft.com/office/drawing/2014/main" id="{359B44ED-9034-4DD8-8F91-252F95F72414}"/>
              </a:ext>
            </a:extLst>
          </p:cNvPr>
          <p:cNvCxnSpPr>
            <a:cxnSpLocks/>
            <a:stCxn id="11" idx="3"/>
            <a:endCxn id="18" idx="1"/>
          </p:cNvCxnSpPr>
          <p:nvPr/>
        </p:nvCxnSpPr>
        <p:spPr>
          <a:xfrm>
            <a:off x="4084384" y="3081903"/>
            <a:ext cx="900849"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FE6538-ED13-4C3F-9544-BB0861FADB5B}"/>
              </a:ext>
            </a:extLst>
          </p:cNvPr>
          <p:cNvSpPr txBox="1"/>
          <p:nvPr/>
        </p:nvSpPr>
        <p:spPr>
          <a:xfrm>
            <a:off x="1289472" y="4032949"/>
            <a:ext cx="2614570" cy="1072715"/>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Automatically detects and scans for software vulnerabilities and network exposure</a:t>
            </a:r>
          </a:p>
        </p:txBody>
      </p:sp>
      <p:pic>
        <p:nvPicPr>
          <p:cNvPr id="16" name="Picture 15" descr="Shape&#10;&#10;Description automatically generated with low confidence">
            <a:extLst>
              <a:ext uri="{FF2B5EF4-FFF2-40B4-BE49-F238E27FC236}">
                <a16:creationId xmlns:a16="http://schemas.microsoft.com/office/drawing/2014/main" id="{0F1B5BC3-EE82-414B-9D77-0C1ECBAAA1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651" y="2853792"/>
            <a:ext cx="927467" cy="927467"/>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E7A7F1BB-C090-4C40-A34F-1F188C3206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4131" y="2351322"/>
            <a:ext cx="796844" cy="796844"/>
          </a:xfrm>
          <a:prstGeom prst="rect">
            <a:avLst/>
          </a:prstGeom>
        </p:spPr>
      </p:pic>
      <p:sp>
        <p:nvSpPr>
          <p:cNvPr id="18" name="Rectangle 17">
            <a:extLst>
              <a:ext uri="{FF2B5EF4-FFF2-40B4-BE49-F238E27FC236}">
                <a16:creationId xmlns:a16="http://schemas.microsoft.com/office/drawing/2014/main" id="{4F749CFD-303C-4B97-98DE-23D8090BF260}"/>
              </a:ext>
            </a:extLst>
          </p:cNvPr>
          <p:cNvSpPr/>
          <p:nvPr/>
        </p:nvSpPr>
        <p:spPr>
          <a:xfrm>
            <a:off x="4985233" y="2239112"/>
            <a:ext cx="2175732" cy="1685581"/>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5653B8D9-14F6-435A-9044-1E6B46500FFF}"/>
              </a:ext>
            </a:extLst>
          </p:cNvPr>
          <p:cNvSpPr txBox="1"/>
          <p:nvPr/>
        </p:nvSpPr>
        <p:spPr>
          <a:xfrm>
            <a:off x="5008134" y="4060165"/>
            <a:ext cx="2175732" cy="1072715"/>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Makes sense of the findings and assigns a risk score</a:t>
            </a:r>
          </a:p>
        </p:txBody>
      </p:sp>
      <p:sp>
        <p:nvSpPr>
          <p:cNvPr id="24" name="TextBox 23">
            <a:extLst>
              <a:ext uri="{FF2B5EF4-FFF2-40B4-BE49-F238E27FC236}">
                <a16:creationId xmlns:a16="http://schemas.microsoft.com/office/drawing/2014/main" id="{D9290880-9265-4DAD-8FC8-336ADAE3EB9A}"/>
              </a:ext>
            </a:extLst>
          </p:cNvPr>
          <p:cNvSpPr txBox="1"/>
          <p:nvPr/>
        </p:nvSpPr>
        <p:spPr>
          <a:xfrm>
            <a:off x="8004039" y="4036600"/>
            <a:ext cx="3269085" cy="629758"/>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Uses findings to automate workflows and ticketing</a:t>
            </a:r>
          </a:p>
        </p:txBody>
      </p:sp>
      <p:sp>
        <p:nvSpPr>
          <p:cNvPr id="35" name="TextBox 34">
            <a:extLst>
              <a:ext uri="{FF2B5EF4-FFF2-40B4-BE49-F238E27FC236}">
                <a16:creationId xmlns:a16="http://schemas.microsoft.com/office/drawing/2014/main" id="{B7B975C0-91BC-4791-974E-684872C69121}"/>
              </a:ext>
            </a:extLst>
          </p:cNvPr>
          <p:cNvSpPr txBox="1"/>
          <p:nvPr/>
        </p:nvSpPr>
        <p:spPr>
          <a:xfrm>
            <a:off x="8247026" y="3330899"/>
            <a:ext cx="1274378"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Security </a:t>
            </a:r>
            <a:b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b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Hub</a:t>
            </a:r>
          </a:p>
        </p:txBody>
      </p:sp>
      <p:sp>
        <p:nvSpPr>
          <p:cNvPr id="36" name="TextBox 35">
            <a:extLst>
              <a:ext uri="{FF2B5EF4-FFF2-40B4-BE49-F238E27FC236}">
                <a16:creationId xmlns:a16="http://schemas.microsoft.com/office/drawing/2014/main" id="{9BBE2015-D663-4003-9D29-4E7888F857D5}"/>
              </a:ext>
            </a:extLst>
          </p:cNvPr>
          <p:cNvSpPr txBox="1"/>
          <p:nvPr/>
        </p:nvSpPr>
        <p:spPr>
          <a:xfrm>
            <a:off x="9638582" y="3151498"/>
            <a:ext cx="1274378"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EventBridge</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37" name="Rectangle 36">
            <a:extLst>
              <a:ext uri="{FF2B5EF4-FFF2-40B4-BE49-F238E27FC236}">
                <a16:creationId xmlns:a16="http://schemas.microsoft.com/office/drawing/2014/main" id="{54677B22-8C45-4119-AC92-B4840478E3DF}"/>
              </a:ext>
            </a:extLst>
          </p:cNvPr>
          <p:cNvSpPr/>
          <p:nvPr/>
        </p:nvSpPr>
        <p:spPr>
          <a:xfrm>
            <a:off x="8061814" y="2230685"/>
            <a:ext cx="2975253" cy="1685581"/>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38" name="Graphic 19">
            <a:extLst>
              <a:ext uri="{FF2B5EF4-FFF2-40B4-BE49-F238E27FC236}">
                <a16:creationId xmlns:a16="http://schemas.microsoft.com/office/drawing/2014/main" id="{581A303E-DE61-45E5-85AA-94BEAB7599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4518" y="248926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19">
            <a:extLst>
              <a:ext uri="{FF2B5EF4-FFF2-40B4-BE49-F238E27FC236}">
                <a16:creationId xmlns:a16="http://schemas.microsoft.com/office/drawing/2014/main" id="{6D161578-E06C-412C-87E5-7AD376F727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9846" y="250115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Arrow Connector 39">
            <a:extLst>
              <a:ext uri="{FF2B5EF4-FFF2-40B4-BE49-F238E27FC236}">
                <a16:creationId xmlns:a16="http://schemas.microsoft.com/office/drawing/2014/main" id="{0C6D9C80-CE81-44E6-A449-FF33E05B443A}"/>
              </a:ext>
            </a:extLst>
          </p:cNvPr>
          <p:cNvCxnSpPr>
            <a:cxnSpLocks/>
            <a:stCxn id="18" idx="3"/>
            <a:endCxn id="37" idx="1"/>
          </p:cNvCxnSpPr>
          <p:nvPr/>
        </p:nvCxnSpPr>
        <p:spPr>
          <a:xfrm flipV="1">
            <a:off x="7160965" y="3073476"/>
            <a:ext cx="900849" cy="842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45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P spid="35" grpId="0" animBg="1"/>
      <p:bldP spid="36" grpId="0" animBg="1"/>
      <p:bldP spid="3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thing, armor&#10;&#10;Description automatically generated">
            <a:extLst>
              <a:ext uri="{FF2B5EF4-FFF2-40B4-BE49-F238E27FC236}">
                <a16:creationId xmlns:a16="http://schemas.microsoft.com/office/drawing/2014/main" id="{47030D95-BDFA-40A1-94C6-C5665DE4D2F6}"/>
              </a:ext>
            </a:extLst>
          </p:cNvPr>
          <p:cNvPicPr>
            <a:picLocks noChangeAspect="1"/>
          </p:cNvPicPr>
          <p:nvPr/>
        </p:nvPicPr>
        <p:blipFill rotWithShape="1">
          <a:blip r:embed="rId3">
            <a:extLst>
              <a:ext uri="{28A0092B-C50C-407E-A947-70E740481C1C}">
                <a14:useLocalDpi xmlns:a14="http://schemas.microsoft.com/office/drawing/2010/main" val="0"/>
              </a:ext>
            </a:extLst>
          </a:blip>
          <a:srcRect b="10333"/>
          <a:stretch/>
        </p:blipFill>
        <p:spPr>
          <a:xfrm>
            <a:off x="0" y="0"/>
            <a:ext cx="12192000" cy="6859930"/>
          </a:xfrm>
          <a:prstGeom prst="rect">
            <a:avLst/>
          </a:prstGeom>
        </p:spPr>
      </p:pic>
      <p:sp>
        <p:nvSpPr>
          <p:cNvPr id="9" name="Rectangle 8">
            <a:extLst>
              <a:ext uri="{FF2B5EF4-FFF2-40B4-BE49-F238E27FC236}">
                <a16:creationId xmlns:a16="http://schemas.microsoft.com/office/drawing/2014/main" id="{130B5D6C-6FD0-466B-A5E3-9866D9DD42E6}"/>
              </a:ext>
            </a:extLst>
          </p:cNvPr>
          <p:cNvSpPr/>
          <p:nvPr/>
        </p:nvSpPr>
        <p:spPr>
          <a:xfrm>
            <a:off x="0" y="524637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404040"/>
                </a:solidFill>
                <a:effectLst/>
                <a:uLnTx/>
                <a:uFillTx/>
                <a:latin typeface="Trebuchet MS" panose="020B0603020202020204"/>
                <a:ea typeface="+mn-ea"/>
                <a:cs typeface="+mn-cs"/>
              </a:rPr>
              <a:t>AMAZON </a:t>
            </a:r>
            <a:r>
              <a:rPr kumimoji="0" lang="en-US" sz="6600" b="0" i="0" u="none" strike="noStrike" kern="1200" cap="none" spc="0" normalizeH="0" baseline="0" noProof="0" dirty="0" err="1">
                <a:ln>
                  <a:noFill/>
                </a:ln>
                <a:solidFill>
                  <a:srgbClr val="404040"/>
                </a:solidFill>
                <a:effectLst/>
                <a:uLnTx/>
                <a:uFillTx/>
                <a:latin typeface="Trebuchet MS" panose="020B0603020202020204"/>
                <a:ea typeface="+mn-ea"/>
                <a:cs typeface="+mn-cs"/>
              </a:rPr>
              <a:t>GUARDDUTY</a:t>
            </a:r>
            <a:endParaRPr kumimoji="0" lang="en-US" sz="66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8" name="Graphic 19">
            <a:extLst>
              <a:ext uri="{FF2B5EF4-FFF2-40B4-BE49-F238E27FC236}">
                <a16:creationId xmlns:a16="http://schemas.microsoft.com/office/drawing/2014/main" id="{65706674-95E8-4E70-945B-C31B5B76D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46370"/>
            <a:ext cx="1188719" cy="118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798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00628D-1294-4BC7-B769-EFBF3A7C8B29}"/>
              </a:ext>
            </a:extLst>
          </p:cNvPr>
          <p:cNvSpPr>
            <a:spLocks noGrp="1"/>
          </p:cNvSpPr>
          <p:nvPr>
            <p:ph type="title"/>
          </p:nvPr>
        </p:nvSpPr>
        <p:spPr/>
        <p:txBody>
          <a:bodyPr/>
          <a:lstStyle/>
          <a:p>
            <a:r>
              <a:rPr lang="en-US" dirty="0"/>
              <a:t>Amazon </a:t>
            </a:r>
            <a:r>
              <a:rPr lang="en-US" dirty="0" err="1"/>
              <a:t>GuardDuty</a:t>
            </a:r>
            <a:endParaRPr lang="en-US" dirty="0"/>
          </a:p>
        </p:txBody>
      </p:sp>
      <p:cxnSp>
        <p:nvCxnSpPr>
          <p:cNvPr id="12" name="Straight Arrow Connector 11">
            <a:extLst>
              <a:ext uri="{FF2B5EF4-FFF2-40B4-BE49-F238E27FC236}">
                <a16:creationId xmlns:a16="http://schemas.microsoft.com/office/drawing/2014/main" id="{359B44ED-9034-4DD8-8F91-252F95F72414}"/>
              </a:ext>
            </a:extLst>
          </p:cNvPr>
          <p:cNvCxnSpPr>
            <a:cxnSpLocks/>
            <a:stCxn id="43" idx="3"/>
            <a:endCxn id="18" idx="1"/>
          </p:cNvCxnSpPr>
          <p:nvPr/>
        </p:nvCxnSpPr>
        <p:spPr>
          <a:xfrm>
            <a:off x="4084384" y="3030294"/>
            <a:ext cx="900849"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Shape&#10;&#10;Description automatically generated with low confidence">
            <a:extLst>
              <a:ext uri="{FF2B5EF4-FFF2-40B4-BE49-F238E27FC236}">
                <a16:creationId xmlns:a16="http://schemas.microsoft.com/office/drawing/2014/main" id="{0F1B5BC3-EE82-414B-9D77-0C1ECBAAA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639" y="2836597"/>
            <a:ext cx="927467" cy="927467"/>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E7A7F1BB-C090-4C40-A34F-1F188C320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8119" y="2334127"/>
            <a:ext cx="796844" cy="796844"/>
          </a:xfrm>
          <a:prstGeom prst="rect">
            <a:avLst/>
          </a:prstGeom>
        </p:spPr>
      </p:pic>
      <p:sp>
        <p:nvSpPr>
          <p:cNvPr id="18" name="Rectangle 17">
            <a:extLst>
              <a:ext uri="{FF2B5EF4-FFF2-40B4-BE49-F238E27FC236}">
                <a16:creationId xmlns:a16="http://schemas.microsoft.com/office/drawing/2014/main" id="{4F749CFD-303C-4B97-98DE-23D8090BF260}"/>
              </a:ext>
            </a:extLst>
          </p:cNvPr>
          <p:cNvSpPr/>
          <p:nvPr/>
        </p:nvSpPr>
        <p:spPr>
          <a:xfrm>
            <a:off x="4985233" y="2093034"/>
            <a:ext cx="2175732" cy="187452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5653B8D9-14F6-435A-9044-1E6B46500FFF}"/>
              </a:ext>
            </a:extLst>
          </p:cNvPr>
          <p:cNvSpPr txBox="1"/>
          <p:nvPr/>
        </p:nvSpPr>
        <p:spPr>
          <a:xfrm>
            <a:off x="5008134" y="4173317"/>
            <a:ext cx="2175732" cy="1072715"/>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machine learning, identifies and prioritizes potential threats</a:t>
            </a:r>
          </a:p>
        </p:txBody>
      </p:sp>
      <p:sp>
        <p:nvSpPr>
          <p:cNvPr id="24" name="TextBox 23">
            <a:extLst>
              <a:ext uri="{FF2B5EF4-FFF2-40B4-BE49-F238E27FC236}">
                <a16:creationId xmlns:a16="http://schemas.microsoft.com/office/drawing/2014/main" id="{D9290880-9265-4DAD-8FC8-336ADAE3EB9A}"/>
              </a:ext>
            </a:extLst>
          </p:cNvPr>
          <p:cNvSpPr txBox="1"/>
          <p:nvPr/>
        </p:nvSpPr>
        <p:spPr>
          <a:xfrm>
            <a:off x="8004039" y="4149752"/>
            <a:ext cx="3269085" cy="629758"/>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Uses findings to automate workflows and remediation</a:t>
            </a:r>
          </a:p>
        </p:txBody>
      </p:sp>
      <p:sp>
        <p:nvSpPr>
          <p:cNvPr id="35" name="TextBox 34">
            <a:extLst>
              <a:ext uri="{FF2B5EF4-FFF2-40B4-BE49-F238E27FC236}">
                <a16:creationId xmlns:a16="http://schemas.microsoft.com/office/drawing/2014/main" id="{B7B975C0-91BC-4791-974E-684872C69121}"/>
              </a:ext>
            </a:extLst>
          </p:cNvPr>
          <p:cNvSpPr txBox="1"/>
          <p:nvPr/>
        </p:nvSpPr>
        <p:spPr>
          <a:xfrm>
            <a:off x="8310206" y="3151812"/>
            <a:ext cx="1274378" cy="438211"/>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CloudWatch</a:t>
            </a:r>
          </a:p>
        </p:txBody>
      </p:sp>
      <p:sp>
        <p:nvSpPr>
          <p:cNvPr id="36" name="TextBox 35">
            <a:extLst>
              <a:ext uri="{FF2B5EF4-FFF2-40B4-BE49-F238E27FC236}">
                <a16:creationId xmlns:a16="http://schemas.microsoft.com/office/drawing/2014/main" id="{9BBE2015-D663-4003-9D29-4E7888F857D5}"/>
              </a:ext>
            </a:extLst>
          </p:cNvPr>
          <p:cNvSpPr txBox="1"/>
          <p:nvPr/>
        </p:nvSpPr>
        <p:spPr>
          <a:xfrm>
            <a:off x="9673636" y="3151812"/>
            <a:ext cx="1274378" cy="438211"/>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Lambda</a:t>
            </a:r>
          </a:p>
        </p:txBody>
      </p:sp>
      <p:sp>
        <p:nvSpPr>
          <p:cNvPr id="37" name="Rectangle 36">
            <a:extLst>
              <a:ext uri="{FF2B5EF4-FFF2-40B4-BE49-F238E27FC236}">
                <a16:creationId xmlns:a16="http://schemas.microsoft.com/office/drawing/2014/main" id="{54677B22-8C45-4119-AC92-B4840478E3DF}"/>
              </a:ext>
            </a:extLst>
          </p:cNvPr>
          <p:cNvSpPr/>
          <p:nvPr/>
        </p:nvSpPr>
        <p:spPr>
          <a:xfrm>
            <a:off x="8061814" y="2093034"/>
            <a:ext cx="2975253" cy="187452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cxnSp>
        <p:nvCxnSpPr>
          <p:cNvPr id="40" name="Straight Arrow Connector 39">
            <a:extLst>
              <a:ext uri="{FF2B5EF4-FFF2-40B4-BE49-F238E27FC236}">
                <a16:creationId xmlns:a16="http://schemas.microsoft.com/office/drawing/2014/main" id="{0C6D9C80-CE81-44E6-A449-FF33E05B443A}"/>
              </a:ext>
            </a:extLst>
          </p:cNvPr>
          <p:cNvCxnSpPr>
            <a:cxnSpLocks/>
            <a:stCxn id="18" idx="3"/>
            <a:endCxn id="37" idx="1"/>
          </p:cNvCxnSpPr>
          <p:nvPr/>
        </p:nvCxnSpPr>
        <p:spPr>
          <a:xfrm>
            <a:off x="7160965" y="3030294"/>
            <a:ext cx="900849"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3" name="Graphic 19">
            <a:extLst>
              <a:ext uri="{FF2B5EF4-FFF2-40B4-BE49-F238E27FC236}">
                <a16:creationId xmlns:a16="http://schemas.microsoft.com/office/drawing/2014/main" id="{68840906-032C-49B4-ABE4-A900B15FBB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3034" y="352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26D84CA4-E3DC-49E3-98C8-2D06837B8E7B}"/>
              </a:ext>
            </a:extLst>
          </p:cNvPr>
          <p:cNvSpPr txBox="1"/>
          <p:nvPr/>
        </p:nvSpPr>
        <p:spPr>
          <a:xfrm>
            <a:off x="1279040" y="3134306"/>
            <a:ext cx="1274378" cy="664234"/>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CloudTrail </a:t>
            </a: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Mgmt</a:t>
            </a: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and S3 Events</a:t>
            </a:r>
          </a:p>
        </p:txBody>
      </p:sp>
      <p:sp>
        <p:nvSpPr>
          <p:cNvPr id="42" name="TextBox 41">
            <a:extLst>
              <a:ext uri="{FF2B5EF4-FFF2-40B4-BE49-F238E27FC236}">
                <a16:creationId xmlns:a16="http://schemas.microsoft.com/office/drawing/2014/main" id="{BAE70830-6AE7-4B28-AC94-A1485281D00D}"/>
              </a:ext>
            </a:extLst>
          </p:cNvPr>
          <p:cNvSpPr txBox="1"/>
          <p:nvPr/>
        </p:nvSpPr>
        <p:spPr>
          <a:xfrm>
            <a:off x="2716525" y="3326812"/>
            <a:ext cx="1113940" cy="47172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VPC</a:t>
            </a: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Flow and DNS Logs</a:t>
            </a:r>
          </a:p>
        </p:txBody>
      </p:sp>
      <p:sp>
        <p:nvSpPr>
          <p:cNvPr id="43" name="Rectangle 42">
            <a:extLst>
              <a:ext uri="{FF2B5EF4-FFF2-40B4-BE49-F238E27FC236}">
                <a16:creationId xmlns:a16="http://schemas.microsoft.com/office/drawing/2014/main" id="{9E56591A-93F8-4DC5-AB36-AF9F082D510C}"/>
              </a:ext>
            </a:extLst>
          </p:cNvPr>
          <p:cNvSpPr/>
          <p:nvPr/>
        </p:nvSpPr>
        <p:spPr>
          <a:xfrm>
            <a:off x="1109131" y="2093034"/>
            <a:ext cx="2975253" cy="187452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44" name="TextBox 43">
            <a:extLst>
              <a:ext uri="{FF2B5EF4-FFF2-40B4-BE49-F238E27FC236}">
                <a16:creationId xmlns:a16="http://schemas.microsoft.com/office/drawing/2014/main" id="{047B734F-BB9A-4360-AC27-D0AE7BF3D949}"/>
              </a:ext>
            </a:extLst>
          </p:cNvPr>
          <p:cNvSpPr txBox="1"/>
          <p:nvPr/>
        </p:nvSpPr>
        <p:spPr>
          <a:xfrm>
            <a:off x="1289472" y="4149752"/>
            <a:ext cx="2614570" cy="1072715"/>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Continuously analyzes network, account and data access</a:t>
            </a:r>
          </a:p>
        </p:txBody>
      </p:sp>
      <p:pic>
        <p:nvPicPr>
          <p:cNvPr id="45" name="Graphic 6">
            <a:extLst>
              <a:ext uri="{FF2B5EF4-FFF2-40B4-BE49-F238E27FC236}">
                <a16:creationId xmlns:a16="http://schemas.microsoft.com/office/drawing/2014/main" id="{158D7C9A-F55A-4763-8865-CD4B920F4C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2495" y="23181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23">
            <a:extLst>
              <a:ext uri="{FF2B5EF4-FFF2-40B4-BE49-F238E27FC236}">
                <a16:creationId xmlns:a16="http://schemas.microsoft.com/office/drawing/2014/main" id="{8F3A6FA4-EE56-495A-96E7-C62FCE3111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8143" y="23181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7">
            <a:extLst>
              <a:ext uri="{FF2B5EF4-FFF2-40B4-BE49-F238E27FC236}">
                <a16:creationId xmlns:a16="http://schemas.microsoft.com/office/drawing/2014/main" id="{2F2A27F6-3ADD-4817-9FA0-7BEE0E4F8B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4518" y="231817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7">
            <a:extLst>
              <a:ext uri="{FF2B5EF4-FFF2-40B4-BE49-F238E27FC236}">
                <a16:creationId xmlns:a16="http://schemas.microsoft.com/office/drawing/2014/main" id="{6A5A8252-32EE-4E50-BF82-78C8A4F449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89846" y="2318178"/>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042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P spid="35" grpId="0" animBg="1"/>
      <p:bldP spid="36" grpId="0" animBg="1"/>
      <p:bldP spid="37" grpId="0" animBg="1"/>
      <p:bldP spid="41" grpId="0" animBg="1"/>
      <p:bldP spid="42" grpId="0" animBg="1"/>
      <p:bldP spid="43" grpId="0" animBg="1"/>
      <p:bldP spid="4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r>
              <a:rPr lang="en-US" sz="2800" dirty="0">
                <a:latin typeface="+mj-lt"/>
              </a:rPr>
              <a:t>Inventory, record and audit the configuration of your AWS resources</a:t>
            </a:r>
          </a:p>
          <a:p>
            <a:r>
              <a:rPr lang="en-US" sz="2800" dirty="0">
                <a:latin typeface="+mj-lt"/>
              </a:rPr>
              <a:t>Example use cases:</a:t>
            </a:r>
          </a:p>
          <a:p>
            <a:pPr lvl="1"/>
            <a:r>
              <a:rPr lang="en-US" sz="2000" dirty="0">
                <a:latin typeface="+mj-lt"/>
              </a:rPr>
              <a:t>Inventory all your S3 buckets, and when one of them becomes publicly accessible, receive an alert</a:t>
            </a:r>
          </a:p>
          <a:p>
            <a:pPr lvl="1"/>
            <a:r>
              <a:rPr lang="en-US" sz="2000" dirty="0">
                <a:latin typeface="+mj-lt"/>
              </a:rPr>
              <a:t>Receive an alert when an unauthorized port opens on a security group</a:t>
            </a:r>
            <a:endParaRPr lang="en-US" sz="2400" dirty="0">
              <a:latin typeface="+mj-lt"/>
            </a:endParaRPr>
          </a:p>
          <a:p>
            <a:pPr lvl="1"/>
            <a:r>
              <a:rPr lang="en-US" sz="2000" dirty="0">
                <a:latin typeface="+mj-lt"/>
              </a:rPr>
              <a:t>During a compliance audit, show when configurations changed</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AWS </a:t>
            </a:r>
            <a:br>
              <a:rPr lang="en-US" dirty="0"/>
            </a:br>
            <a:r>
              <a:rPr lang="en-US" dirty="0"/>
              <a:t>Config</a:t>
            </a:r>
          </a:p>
        </p:txBody>
      </p:sp>
      <p:pic>
        <p:nvPicPr>
          <p:cNvPr id="4" name="Graphic 8">
            <a:extLst>
              <a:ext uri="{FF2B5EF4-FFF2-40B4-BE49-F238E27FC236}">
                <a16:creationId xmlns:a16="http://schemas.microsoft.com/office/drawing/2014/main" id="{1DB7FAFB-7D2D-485B-8F1E-39501BA06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82" y="20115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00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AWS Config</a:t>
            </a:r>
          </a:p>
        </p:txBody>
      </p:sp>
      <p:pic>
        <p:nvPicPr>
          <p:cNvPr id="3" name="Picture 2" descr="A blue sign with white text&#10;&#10;Description automatically generated with medium confidence">
            <a:extLst>
              <a:ext uri="{FF2B5EF4-FFF2-40B4-BE49-F238E27FC236}">
                <a16:creationId xmlns:a16="http://schemas.microsoft.com/office/drawing/2014/main" id="{7F3C7A00-B517-F3FD-B5DB-E084C9B86F2C}"/>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191976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102773" cy="5919895"/>
          </a:xfrm>
        </p:spPr>
        <p:txBody>
          <a:bodyPr/>
          <a:lstStyle/>
          <a:p>
            <a:r>
              <a:rPr lang="en-US" sz="2800" dirty="0">
                <a:latin typeface="+mj-lt"/>
              </a:rPr>
              <a:t>Pulls everything together into a consolidated place where you can view and take actions on security issues</a:t>
            </a:r>
          </a:p>
          <a:p>
            <a:pPr lvl="1"/>
            <a:r>
              <a:rPr lang="en-US" sz="2200" dirty="0">
                <a:latin typeface="+mj-lt"/>
              </a:rPr>
              <a:t>Requires AWS Config</a:t>
            </a:r>
          </a:p>
          <a:p>
            <a:pPr lvl="1"/>
            <a:r>
              <a:rPr lang="en-US" sz="2200" dirty="0">
                <a:latin typeface="+mj-lt"/>
              </a:rPr>
              <a:t>Cross-account</a:t>
            </a:r>
          </a:p>
          <a:p>
            <a:pPr lvl="1"/>
            <a:r>
              <a:rPr lang="en-US" sz="2200" dirty="0">
                <a:latin typeface="+mj-lt"/>
              </a:rPr>
              <a:t>Aggregates data from </a:t>
            </a:r>
            <a:r>
              <a:rPr lang="en-US" sz="2200" dirty="0" err="1">
                <a:latin typeface="+mj-lt"/>
              </a:rPr>
              <a:t>GuardDuty</a:t>
            </a:r>
            <a:r>
              <a:rPr lang="en-US" sz="2200" dirty="0">
                <a:latin typeface="+mj-lt"/>
              </a:rPr>
              <a:t>, Inspector, Macie, IAM Access Analyzer, Systems Manager and Firewall Manager</a:t>
            </a:r>
          </a:p>
          <a:p>
            <a:endParaRPr lang="en-US" sz="2800" dirty="0">
              <a:latin typeface="+mj-lt"/>
            </a:endParaRP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AWS </a:t>
            </a:r>
            <a:br>
              <a:rPr lang="en-US" dirty="0"/>
            </a:br>
            <a:r>
              <a:rPr lang="en-US" dirty="0"/>
              <a:t>Security </a:t>
            </a:r>
            <a:br>
              <a:rPr lang="en-US" dirty="0"/>
            </a:br>
            <a:r>
              <a:rPr lang="en-US" dirty="0"/>
              <a:t>Hub</a:t>
            </a:r>
          </a:p>
        </p:txBody>
      </p:sp>
      <p:pic>
        <p:nvPicPr>
          <p:cNvPr id="6" name="Graphic 19">
            <a:extLst>
              <a:ext uri="{FF2B5EF4-FFF2-40B4-BE49-F238E27FC236}">
                <a16:creationId xmlns:a16="http://schemas.microsoft.com/office/drawing/2014/main" id="{AB68A62A-DB97-430C-A6D7-541F8CE72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837" y="165034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293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 Tour of AWS Security Hub</a:t>
            </a:r>
          </a:p>
        </p:txBody>
      </p:sp>
      <p:pic>
        <p:nvPicPr>
          <p:cNvPr id="3" name="Picture 2" descr="A blue sign with white text&#10;&#10;Description automatically generated with medium confidence">
            <a:extLst>
              <a:ext uri="{FF2B5EF4-FFF2-40B4-BE49-F238E27FC236}">
                <a16:creationId xmlns:a16="http://schemas.microsoft.com/office/drawing/2014/main" id="{37816585-3106-D24E-6F04-728B25BAC9F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640149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2267413" y="1525316"/>
            <a:ext cx="2113411" cy="2942908"/>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8" name="Title 37"/>
          <p:cNvSpPr>
            <a:spLocks noGrp="1"/>
          </p:cNvSpPr>
          <p:nvPr>
            <p:ph type="title"/>
          </p:nvPr>
        </p:nvSpPr>
        <p:spPr/>
        <p:txBody>
          <a:bodyPr/>
          <a:lstStyle/>
          <a:p>
            <a:r>
              <a:rPr lang="en-US" dirty="0">
                <a:latin typeface="+mn-lt"/>
              </a:rPr>
              <a:t>AWS Shared Responsibility Model</a:t>
            </a:r>
          </a:p>
        </p:txBody>
      </p:sp>
      <p:sp>
        <p:nvSpPr>
          <p:cNvPr id="10" name="Rectangle 9"/>
          <p:cNvSpPr/>
          <p:nvPr/>
        </p:nvSpPr>
        <p:spPr>
          <a:xfrm>
            <a:off x="4467920" y="1536313"/>
            <a:ext cx="6123879" cy="543832"/>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Customer Data</a:t>
            </a:r>
          </a:p>
        </p:txBody>
      </p:sp>
      <p:sp>
        <p:nvSpPr>
          <p:cNvPr id="11" name="Rectangle 10"/>
          <p:cNvSpPr/>
          <p:nvPr/>
        </p:nvSpPr>
        <p:spPr>
          <a:xfrm>
            <a:off x="4467920" y="2175775"/>
            <a:ext cx="6123879" cy="543832"/>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Platform, Applications, Identity &amp; Access Management</a:t>
            </a:r>
          </a:p>
        </p:txBody>
      </p:sp>
      <p:sp>
        <p:nvSpPr>
          <p:cNvPr id="12" name="Rectangle 11"/>
          <p:cNvSpPr/>
          <p:nvPr/>
        </p:nvSpPr>
        <p:spPr>
          <a:xfrm>
            <a:off x="4467920" y="2808856"/>
            <a:ext cx="6123879" cy="543832"/>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Operating System, Network &amp; Firewall Configuration</a:t>
            </a:r>
          </a:p>
        </p:txBody>
      </p:sp>
      <p:sp>
        <p:nvSpPr>
          <p:cNvPr id="17" name="Rectangle 16"/>
          <p:cNvSpPr/>
          <p:nvPr/>
        </p:nvSpPr>
        <p:spPr>
          <a:xfrm rot="16200000">
            <a:off x="386500" y="2666915"/>
            <a:ext cx="2931912" cy="670705"/>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CUSTOMER RESPONSIBILITY</a:t>
            </a:r>
          </a:p>
        </p:txBody>
      </p:sp>
      <p:sp>
        <p:nvSpPr>
          <p:cNvPr id="18" name="TextBox 17"/>
          <p:cNvSpPr txBox="1"/>
          <p:nvPr/>
        </p:nvSpPr>
        <p:spPr>
          <a:xfrm>
            <a:off x="2692894" y="3175723"/>
            <a:ext cx="1262452" cy="6638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38"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Responsible for Security “IN” the Cloud </a:t>
            </a:r>
          </a:p>
        </p:txBody>
      </p:sp>
      <p:sp>
        <p:nvSpPr>
          <p:cNvPr id="30" name="Rectangle 29"/>
          <p:cNvSpPr/>
          <p:nvPr/>
        </p:nvSpPr>
        <p:spPr>
          <a:xfrm>
            <a:off x="1331086" y="1349298"/>
            <a:ext cx="9529828" cy="51886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0201" y="2162972"/>
            <a:ext cx="1072501" cy="1072501"/>
          </a:xfrm>
          <a:prstGeom prst="rect">
            <a:avLst/>
          </a:prstGeom>
        </p:spPr>
      </p:pic>
      <p:sp>
        <p:nvSpPr>
          <p:cNvPr id="16" name="Rectangle 15"/>
          <p:cNvSpPr/>
          <p:nvPr/>
        </p:nvSpPr>
        <p:spPr>
          <a:xfrm>
            <a:off x="4467922" y="3434116"/>
            <a:ext cx="1988223" cy="1038187"/>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Client-side Data Encryption &amp; Data  Integrity Authentication</a:t>
            </a:r>
          </a:p>
        </p:txBody>
      </p:sp>
      <p:sp>
        <p:nvSpPr>
          <p:cNvPr id="19" name="Rectangle 18"/>
          <p:cNvSpPr/>
          <p:nvPr/>
        </p:nvSpPr>
        <p:spPr>
          <a:xfrm>
            <a:off x="6535749" y="3430038"/>
            <a:ext cx="1988223" cy="1038187"/>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Server-side Encryption (file system and/or data)</a:t>
            </a:r>
          </a:p>
        </p:txBody>
      </p:sp>
      <p:sp>
        <p:nvSpPr>
          <p:cNvPr id="20" name="Rectangle 19"/>
          <p:cNvSpPr/>
          <p:nvPr/>
        </p:nvSpPr>
        <p:spPr>
          <a:xfrm>
            <a:off x="8603578" y="3434116"/>
            <a:ext cx="1988223" cy="1038187"/>
          </a:xfrm>
          <a:prstGeom prst="rect">
            <a:avLst/>
          </a:prstGeom>
          <a:solidFill>
            <a:srgbClr val="1B5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Network Traffic Protection (encryption/integrity/identity)</a:t>
            </a:r>
          </a:p>
        </p:txBody>
      </p:sp>
      <p:sp>
        <p:nvSpPr>
          <p:cNvPr id="15" name="Rectangle 14">
            <a:extLst>
              <a:ext uri="{FF2B5EF4-FFF2-40B4-BE49-F238E27FC236}">
                <a16:creationId xmlns:a16="http://schemas.microsoft.com/office/drawing/2014/main" id="{7FAA474D-A1D1-4F11-8584-795A345638D8}"/>
              </a:ext>
            </a:extLst>
          </p:cNvPr>
          <p:cNvSpPr/>
          <p:nvPr/>
        </p:nvSpPr>
        <p:spPr>
          <a:xfrm>
            <a:off x="2267413" y="4670723"/>
            <a:ext cx="2113411" cy="1629968"/>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endParaRPr>
          </a:p>
        </p:txBody>
      </p:sp>
      <p:cxnSp>
        <p:nvCxnSpPr>
          <p:cNvPr id="21" name="Straight Connector 20">
            <a:extLst>
              <a:ext uri="{FF2B5EF4-FFF2-40B4-BE49-F238E27FC236}">
                <a16:creationId xmlns:a16="http://schemas.microsoft.com/office/drawing/2014/main" id="{F6E31806-5DAC-4665-93CA-361E678304C1}"/>
              </a:ext>
            </a:extLst>
          </p:cNvPr>
          <p:cNvCxnSpPr/>
          <p:nvPr/>
        </p:nvCxnSpPr>
        <p:spPr>
          <a:xfrm>
            <a:off x="1461688" y="4585508"/>
            <a:ext cx="92527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F1AB8AD-BBB4-43C0-A788-C0F3A11B1680}"/>
              </a:ext>
            </a:extLst>
          </p:cNvPr>
          <p:cNvSpPr/>
          <p:nvPr/>
        </p:nvSpPr>
        <p:spPr>
          <a:xfrm>
            <a:off x="4467921" y="4673835"/>
            <a:ext cx="1465824" cy="74515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Compute</a:t>
            </a:r>
          </a:p>
        </p:txBody>
      </p:sp>
      <p:sp>
        <p:nvSpPr>
          <p:cNvPr id="23" name="Rectangle 22">
            <a:extLst>
              <a:ext uri="{FF2B5EF4-FFF2-40B4-BE49-F238E27FC236}">
                <a16:creationId xmlns:a16="http://schemas.microsoft.com/office/drawing/2014/main" id="{C9FC0616-DD27-493A-A4DD-F0D735841AB5}"/>
              </a:ext>
            </a:extLst>
          </p:cNvPr>
          <p:cNvSpPr/>
          <p:nvPr/>
        </p:nvSpPr>
        <p:spPr>
          <a:xfrm>
            <a:off x="6032149" y="4673835"/>
            <a:ext cx="1465824" cy="74515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Storage</a:t>
            </a:r>
          </a:p>
        </p:txBody>
      </p:sp>
      <p:sp>
        <p:nvSpPr>
          <p:cNvPr id="24" name="Rectangle 23">
            <a:extLst>
              <a:ext uri="{FF2B5EF4-FFF2-40B4-BE49-F238E27FC236}">
                <a16:creationId xmlns:a16="http://schemas.microsoft.com/office/drawing/2014/main" id="{5BBDBE8F-BC2E-4B67-A067-B07BD0627CBD}"/>
              </a:ext>
            </a:extLst>
          </p:cNvPr>
          <p:cNvSpPr/>
          <p:nvPr/>
        </p:nvSpPr>
        <p:spPr>
          <a:xfrm>
            <a:off x="7579062" y="4673835"/>
            <a:ext cx="1465824" cy="74515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Database</a:t>
            </a:r>
          </a:p>
        </p:txBody>
      </p:sp>
      <p:sp>
        <p:nvSpPr>
          <p:cNvPr id="25" name="Rectangle 24">
            <a:extLst>
              <a:ext uri="{FF2B5EF4-FFF2-40B4-BE49-F238E27FC236}">
                <a16:creationId xmlns:a16="http://schemas.microsoft.com/office/drawing/2014/main" id="{A7EB791C-6E28-497E-A1A2-2172B269A02E}"/>
              </a:ext>
            </a:extLst>
          </p:cNvPr>
          <p:cNvSpPr/>
          <p:nvPr/>
        </p:nvSpPr>
        <p:spPr>
          <a:xfrm>
            <a:off x="9125976" y="4673835"/>
            <a:ext cx="1465824" cy="745156"/>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Networking</a:t>
            </a:r>
          </a:p>
        </p:txBody>
      </p:sp>
      <p:sp>
        <p:nvSpPr>
          <p:cNvPr id="26" name="Rectangle 25">
            <a:extLst>
              <a:ext uri="{FF2B5EF4-FFF2-40B4-BE49-F238E27FC236}">
                <a16:creationId xmlns:a16="http://schemas.microsoft.com/office/drawing/2014/main" id="{5AE3418F-D285-412A-BF5B-0EB0926420BF}"/>
              </a:ext>
            </a:extLst>
          </p:cNvPr>
          <p:cNvSpPr/>
          <p:nvPr/>
        </p:nvSpPr>
        <p:spPr>
          <a:xfrm>
            <a:off x="6023491" y="5507318"/>
            <a:ext cx="1465824" cy="793373"/>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Regions</a:t>
            </a:r>
          </a:p>
        </p:txBody>
      </p:sp>
      <p:sp>
        <p:nvSpPr>
          <p:cNvPr id="27" name="Rectangle 26">
            <a:extLst>
              <a:ext uri="{FF2B5EF4-FFF2-40B4-BE49-F238E27FC236}">
                <a16:creationId xmlns:a16="http://schemas.microsoft.com/office/drawing/2014/main" id="{44B350D4-DC1F-4C80-AD82-92857BB0D143}"/>
              </a:ext>
            </a:extLst>
          </p:cNvPr>
          <p:cNvSpPr/>
          <p:nvPr/>
        </p:nvSpPr>
        <p:spPr>
          <a:xfrm>
            <a:off x="7579062" y="5507318"/>
            <a:ext cx="1465824" cy="793373"/>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Availability Zones</a:t>
            </a:r>
          </a:p>
        </p:txBody>
      </p:sp>
      <p:sp>
        <p:nvSpPr>
          <p:cNvPr id="28" name="Rectangle 27">
            <a:extLst>
              <a:ext uri="{FF2B5EF4-FFF2-40B4-BE49-F238E27FC236}">
                <a16:creationId xmlns:a16="http://schemas.microsoft.com/office/drawing/2014/main" id="{7EC9308C-9BC6-4F1D-BCAA-4FAB20E5AB2C}"/>
              </a:ext>
            </a:extLst>
          </p:cNvPr>
          <p:cNvSpPr/>
          <p:nvPr/>
        </p:nvSpPr>
        <p:spPr>
          <a:xfrm>
            <a:off x="9125976" y="5506052"/>
            <a:ext cx="1465824" cy="793373"/>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Edge Locations</a:t>
            </a:r>
          </a:p>
        </p:txBody>
      </p:sp>
      <p:sp>
        <p:nvSpPr>
          <p:cNvPr id="29" name="Rectangle 28">
            <a:extLst>
              <a:ext uri="{FF2B5EF4-FFF2-40B4-BE49-F238E27FC236}">
                <a16:creationId xmlns:a16="http://schemas.microsoft.com/office/drawing/2014/main" id="{FEE44C90-EE51-419B-9B00-DFFA20BB25CB}"/>
              </a:ext>
            </a:extLst>
          </p:cNvPr>
          <p:cNvSpPr/>
          <p:nvPr/>
        </p:nvSpPr>
        <p:spPr>
          <a:xfrm>
            <a:off x="4476578" y="5549131"/>
            <a:ext cx="1465824" cy="750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panose="020B0502040204020203" pitchFamily="34" charset="-34"/>
              </a:rPr>
              <a:t>AWS Global Infrastructure:</a:t>
            </a:r>
          </a:p>
        </p:txBody>
      </p:sp>
      <p:pic>
        <p:nvPicPr>
          <p:cNvPr id="32" name="Picture 31">
            <a:extLst>
              <a:ext uri="{FF2B5EF4-FFF2-40B4-BE49-F238E27FC236}">
                <a16:creationId xmlns:a16="http://schemas.microsoft.com/office/drawing/2014/main" id="{B1335A9C-BA5E-4117-AC3B-BCFBCD7F5B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907" y="4871083"/>
            <a:ext cx="1445042" cy="543335"/>
          </a:xfrm>
          <a:prstGeom prst="rect">
            <a:avLst/>
          </a:prstGeom>
          <a:solidFill>
            <a:schemeClr val="bg1"/>
          </a:solidFill>
        </p:spPr>
      </p:pic>
      <p:sp>
        <p:nvSpPr>
          <p:cNvPr id="33" name="TextBox 32">
            <a:extLst>
              <a:ext uri="{FF2B5EF4-FFF2-40B4-BE49-F238E27FC236}">
                <a16:creationId xmlns:a16="http://schemas.microsoft.com/office/drawing/2014/main" id="{9FDC9885-2709-496C-BC5B-D9964A637AB8}"/>
              </a:ext>
            </a:extLst>
          </p:cNvPr>
          <p:cNvSpPr txBox="1"/>
          <p:nvPr/>
        </p:nvSpPr>
        <p:spPr>
          <a:xfrm>
            <a:off x="2637197" y="5493009"/>
            <a:ext cx="1258510" cy="663836"/>
          </a:xfrm>
          <a:prstGeom prst="rect">
            <a:avLst/>
          </a:prstGeom>
          <a:solidFill>
            <a:srgbClr val="FF99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38"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Responsible for Security “OF” the Cloud </a:t>
            </a:r>
          </a:p>
        </p:txBody>
      </p:sp>
      <p:sp>
        <p:nvSpPr>
          <p:cNvPr id="34" name="Rectangle 33">
            <a:extLst>
              <a:ext uri="{FF2B5EF4-FFF2-40B4-BE49-F238E27FC236}">
                <a16:creationId xmlns:a16="http://schemas.microsoft.com/office/drawing/2014/main" id="{B1445D92-6532-44B0-B335-39D62D54D675}"/>
              </a:ext>
            </a:extLst>
          </p:cNvPr>
          <p:cNvSpPr/>
          <p:nvPr/>
        </p:nvSpPr>
        <p:spPr>
          <a:xfrm rot="16200000">
            <a:off x="1044966" y="5150355"/>
            <a:ext cx="1629967" cy="670705"/>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3" b="0" i="0" u="none" strike="noStrike" kern="1200" cap="none" spc="0" normalizeH="0" baseline="0" noProof="0" dirty="0">
                <a:ln>
                  <a:noFill/>
                </a:ln>
                <a:solidFill>
                  <a:prstClr val="white"/>
                </a:solidFill>
                <a:effectLst/>
                <a:uLnTx/>
                <a:uFillTx/>
                <a:latin typeface="Trebuchet MS" panose="020B0603020202020204"/>
                <a:ea typeface="+mn-ea"/>
                <a:cs typeface="Leelawadee UI" panose="020B0502040204020203" pitchFamily="34" charset="-34"/>
              </a:rPr>
              <a:t>AWS RESPONSIBILITY</a:t>
            </a:r>
          </a:p>
        </p:txBody>
      </p:sp>
      <p:sp>
        <p:nvSpPr>
          <p:cNvPr id="36" name="Rectangle 35">
            <a:extLst>
              <a:ext uri="{FF2B5EF4-FFF2-40B4-BE49-F238E27FC236}">
                <a16:creationId xmlns:a16="http://schemas.microsoft.com/office/drawing/2014/main" id="{4BF509E6-D423-4125-B0B6-15EB77B0F0BA}"/>
              </a:ext>
            </a:extLst>
          </p:cNvPr>
          <p:cNvSpPr/>
          <p:nvPr/>
        </p:nvSpPr>
        <p:spPr>
          <a:xfrm>
            <a:off x="2388813" y="4736737"/>
            <a:ext cx="1809992" cy="14864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37" name="Rectangle 36">
            <a:extLst>
              <a:ext uri="{FF2B5EF4-FFF2-40B4-BE49-F238E27FC236}">
                <a16:creationId xmlns:a16="http://schemas.microsoft.com/office/drawing/2014/main" id="{57D69E45-373C-4355-A050-8BD12E5BDAA3}"/>
              </a:ext>
            </a:extLst>
          </p:cNvPr>
          <p:cNvSpPr/>
          <p:nvPr/>
        </p:nvSpPr>
        <p:spPr>
          <a:xfrm>
            <a:off x="2567734" y="2080145"/>
            <a:ext cx="1547066" cy="18478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26"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83735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FFBC3D-B65B-4C76-A085-97EBB9E48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30B5D6C-6FD0-466B-A5E3-9866D9DD42E6}"/>
              </a:ext>
            </a:extLst>
          </p:cNvPr>
          <p:cNvSpPr/>
          <p:nvPr/>
        </p:nvSpPr>
        <p:spPr>
          <a:xfrm>
            <a:off x="0" y="524637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404040"/>
                </a:solidFill>
                <a:effectLst/>
                <a:uLnTx/>
                <a:uFillTx/>
                <a:latin typeface="Trebuchet MS" panose="020B0603020202020204"/>
                <a:ea typeface="+mn-ea"/>
                <a:cs typeface="+mn-cs"/>
              </a:rPr>
              <a:t>AMAZON DETECTIVE</a:t>
            </a:r>
          </a:p>
        </p:txBody>
      </p:sp>
      <p:pic>
        <p:nvPicPr>
          <p:cNvPr id="6" name="Graphic 20">
            <a:extLst>
              <a:ext uri="{FF2B5EF4-FFF2-40B4-BE49-F238E27FC236}">
                <a16:creationId xmlns:a16="http://schemas.microsoft.com/office/drawing/2014/main" id="{AF6A6D7B-DA1E-40A2-95E5-EB768C038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5246369"/>
            <a:ext cx="1188719" cy="118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189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00628D-1294-4BC7-B769-EFBF3A7C8B29}"/>
              </a:ext>
            </a:extLst>
          </p:cNvPr>
          <p:cNvSpPr>
            <a:spLocks noGrp="1"/>
          </p:cNvSpPr>
          <p:nvPr>
            <p:ph type="title"/>
          </p:nvPr>
        </p:nvSpPr>
        <p:spPr/>
        <p:txBody>
          <a:bodyPr/>
          <a:lstStyle/>
          <a:p>
            <a:r>
              <a:rPr lang="en-US" dirty="0"/>
              <a:t>Amazon Detective</a:t>
            </a:r>
          </a:p>
        </p:txBody>
      </p:sp>
      <p:cxnSp>
        <p:nvCxnSpPr>
          <p:cNvPr id="12" name="Straight Arrow Connector 11">
            <a:extLst>
              <a:ext uri="{FF2B5EF4-FFF2-40B4-BE49-F238E27FC236}">
                <a16:creationId xmlns:a16="http://schemas.microsoft.com/office/drawing/2014/main" id="{359B44ED-9034-4DD8-8F91-252F95F72414}"/>
              </a:ext>
            </a:extLst>
          </p:cNvPr>
          <p:cNvCxnSpPr>
            <a:cxnSpLocks/>
            <a:stCxn id="43" idx="3"/>
            <a:endCxn id="18" idx="1"/>
          </p:cNvCxnSpPr>
          <p:nvPr/>
        </p:nvCxnSpPr>
        <p:spPr>
          <a:xfrm>
            <a:off x="4782696" y="3030294"/>
            <a:ext cx="689406" cy="5629"/>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Shape&#10;&#10;Description automatically generated with low confidence">
            <a:extLst>
              <a:ext uri="{FF2B5EF4-FFF2-40B4-BE49-F238E27FC236}">
                <a16:creationId xmlns:a16="http://schemas.microsoft.com/office/drawing/2014/main" id="{0F1B5BC3-EE82-414B-9D77-0C1ECBAAA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558" y="2809349"/>
            <a:ext cx="927467" cy="927467"/>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E7A7F1BB-C090-4C40-A34F-1F188C320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038" y="2306879"/>
            <a:ext cx="796844" cy="796844"/>
          </a:xfrm>
          <a:prstGeom prst="rect">
            <a:avLst/>
          </a:prstGeom>
        </p:spPr>
      </p:pic>
      <p:sp>
        <p:nvSpPr>
          <p:cNvPr id="18" name="Rectangle 17">
            <a:extLst>
              <a:ext uri="{FF2B5EF4-FFF2-40B4-BE49-F238E27FC236}">
                <a16:creationId xmlns:a16="http://schemas.microsoft.com/office/drawing/2014/main" id="{4F749CFD-303C-4B97-98DE-23D8090BF260}"/>
              </a:ext>
            </a:extLst>
          </p:cNvPr>
          <p:cNvSpPr/>
          <p:nvPr/>
        </p:nvSpPr>
        <p:spPr>
          <a:xfrm>
            <a:off x="5472102" y="2098663"/>
            <a:ext cx="2175731" cy="187452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5653B8D9-14F6-435A-9044-1E6B46500FFF}"/>
              </a:ext>
            </a:extLst>
          </p:cNvPr>
          <p:cNvSpPr txBox="1"/>
          <p:nvPr/>
        </p:nvSpPr>
        <p:spPr>
          <a:xfrm>
            <a:off x="5518931" y="4149752"/>
            <a:ext cx="2175732" cy="1072715"/>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Builds a linked set of data using machine learning, statistical analysis and graph theory</a:t>
            </a:r>
          </a:p>
        </p:txBody>
      </p:sp>
      <p:sp>
        <p:nvSpPr>
          <p:cNvPr id="24" name="TextBox 23">
            <a:extLst>
              <a:ext uri="{FF2B5EF4-FFF2-40B4-BE49-F238E27FC236}">
                <a16:creationId xmlns:a16="http://schemas.microsoft.com/office/drawing/2014/main" id="{D9290880-9265-4DAD-8FC8-336ADAE3EB9A}"/>
              </a:ext>
            </a:extLst>
          </p:cNvPr>
          <p:cNvSpPr txBox="1"/>
          <p:nvPr/>
        </p:nvSpPr>
        <p:spPr>
          <a:xfrm>
            <a:off x="8432547" y="4149752"/>
            <a:ext cx="3033028" cy="629758"/>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Provides visualizations, context and detailed findings to help get to the root cause</a:t>
            </a:r>
          </a:p>
        </p:txBody>
      </p:sp>
      <p:sp>
        <p:nvSpPr>
          <p:cNvPr id="35" name="TextBox 34">
            <a:extLst>
              <a:ext uri="{FF2B5EF4-FFF2-40B4-BE49-F238E27FC236}">
                <a16:creationId xmlns:a16="http://schemas.microsoft.com/office/drawing/2014/main" id="{B7B975C0-91BC-4791-974E-684872C69121}"/>
              </a:ext>
            </a:extLst>
          </p:cNvPr>
          <p:cNvSpPr txBox="1"/>
          <p:nvPr/>
        </p:nvSpPr>
        <p:spPr>
          <a:xfrm>
            <a:off x="8585631" y="3321919"/>
            <a:ext cx="1274378" cy="438211"/>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Security Hub</a:t>
            </a:r>
          </a:p>
        </p:txBody>
      </p:sp>
      <p:sp>
        <p:nvSpPr>
          <p:cNvPr id="36" name="TextBox 35">
            <a:extLst>
              <a:ext uri="{FF2B5EF4-FFF2-40B4-BE49-F238E27FC236}">
                <a16:creationId xmlns:a16="http://schemas.microsoft.com/office/drawing/2014/main" id="{9BBE2015-D663-4003-9D29-4E7888F857D5}"/>
              </a:ext>
            </a:extLst>
          </p:cNvPr>
          <p:cNvSpPr txBox="1"/>
          <p:nvPr/>
        </p:nvSpPr>
        <p:spPr>
          <a:xfrm>
            <a:off x="9949061" y="3321919"/>
            <a:ext cx="1274378" cy="438211"/>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GuardDuty</a:t>
            </a:r>
            <a:endPar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37" name="Rectangle 36">
            <a:extLst>
              <a:ext uri="{FF2B5EF4-FFF2-40B4-BE49-F238E27FC236}">
                <a16:creationId xmlns:a16="http://schemas.microsoft.com/office/drawing/2014/main" id="{54677B22-8C45-4119-AC92-B4840478E3DF}"/>
              </a:ext>
            </a:extLst>
          </p:cNvPr>
          <p:cNvSpPr/>
          <p:nvPr/>
        </p:nvSpPr>
        <p:spPr>
          <a:xfrm>
            <a:off x="8337239" y="2093034"/>
            <a:ext cx="2975253" cy="187452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cxnSp>
        <p:nvCxnSpPr>
          <p:cNvPr id="40" name="Straight Arrow Connector 39">
            <a:extLst>
              <a:ext uri="{FF2B5EF4-FFF2-40B4-BE49-F238E27FC236}">
                <a16:creationId xmlns:a16="http://schemas.microsoft.com/office/drawing/2014/main" id="{0C6D9C80-CE81-44E6-A449-FF33E05B443A}"/>
              </a:ext>
            </a:extLst>
          </p:cNvPr>
          <p:cNvCxnSpPr>
            <a:cxnSpLocks/>
            <a:stCxn id="18" idx="3"/>
            <a:endCxn id="37" idx="1"/>
          </p:cNvCxnSpPr>
          <p:nvPr/>
        </p:nvCxnSpPr>
        <p:spPr>
          <a:xfrm flipV="1">
            <a:off x="7647833" y="3030294"/>
            <a:ext cx="689406" cy="5629"/>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6D84CA4-E3DC-49E3-98C8-2D06837B8E7B}"/>
              </a:ext>
            </a:extLst>
          </p:cNvPr>
          <p:cNvSpPr txBox="1"/>
          <p:nvPr/>
        </p:nvSpPr>
        <p:spPr>
          <a:xfrm>
            <a:off x="1007605" y="3321919"/>
            <a:ext cx="1274378" cy="664234"/>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CloudTrail Logs</a:t>
            </a:r>
          </a:p>
        </p:txBody>
      </p:sp>
      <p:sp>
        <p:nvSpPr>
          <p:cNvPr id="42" name="TextBox 41">
            <a:extLst>
              <a:ext uri="{FF2B5EF4-FFF2-40B4-BE49-F238E27FC236}">
                <a16:creationId xmlns:a16="http://schemas.microsoft.com/office/drawing/2014/main" id="{BAE70830-6AE7-4B28-AC94-A1485281D00D}"/>
              </a:ext>
            </a:extLst>
          </p:cNvPr>
          <p:cNvSpPr txBox="1"/>
          <p:nvPr/>
        </p:nvSpPr>
        <p:spPr>
          <a:xfrm>
            <a:off x="2315212" y="3321919"/>
            <a:ext cx="1113940" cy="471728"/>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VPC</a:t>
            </a: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Flow Logs</a:t>
            </a:r>
          </a:p>
        </p:txBody>
      </p:sp>
      <p:sp>
        <p:nvSpPr>
          <p:cNvPr id="43" name="Rectangle 42">
            <a:extLst>
              <a:ext uri="{FF2B5EF4-FFF2-40B4-BE49-F238E27FC236}">
                <a16:creationId xmlns:a16="http://schemas.microsoft.com/office/drawing/2014/main" id="{9E56591A-93F8-4DC5-AB36-AF9F082D510C}"/>
              </a:ext>
            </a:extLst>
          </p:cNvPr>
          <p:cNvSpPr/>
          <p:nvPr/>
        </p:nvSpPr>
        <p:spPr>
          <a:xfrm>
            <a:off x="859320" y="2093034"/>
            <a:ext cx="3923376" cy="1874520"/>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44" name="TextBox 43">
            <a:extLst>
              <a:ext uri="{FF2B5EF4-FFF2-40B4-BE49-F238E27FC236}">
                <a16:creationId xmlns:a16="http://schemas.microsoft.com/office/drawing/2014/main" id="{047B734F-BB9A-4360-AC27-D0AE7BF3D949}"/>
              </a:ext>
            </a:extLst>
          </p:cNvPr>
          <p:cNvSpPr txBox="1"/>
          <p:nvPr/>
        </p:nvSpPr>
        <p:spPr>
          <a:xfrm>
            <a:off x="1319739" y="4149752"/>
            <a:ext cx="3002537" cy="1072715"/>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Automatically distills and organizes data into a graph model</a:t>
            </a:r>
          </a:p>
        </p:txBody>
      </p:sp>
      <p:pic>
        <p:nvPicPr>
          <p:cNvPr id="45" name="Graphic 6">
            <a:extLst>
              <a:ext uri="{FF2B5EF4-FFF2-40B4-BE49-F238E27FC236}">
                <a16:creationId xmlns:a16="http://schemas.microsoft.com/office/drawing/2014/main" id="{158D7C9A-F55A-4763-8865-CD4B920F4C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3335" y="24309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23">
            <a:extLst>
              <a:ext uri="{FF2B5EF4-FFF2-40B4-BE49-F238E27FC236}">
                <a16:creationId xmlns:a16="http://schemas.microsoft.com/office/drawing/2014/main" id="{8F3A6FA4-EE56-495A-96E7-C62FCE3111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3741" y="24309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3D319EE4-6EA0-435D-9446-51B768A739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43034" y="35269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19">
            <a:extLst>
              <a:ext uri="{FF2B5EF4-FFF2-40B4-BE49-F238E27FC236}">
                <a16:creationId xmlns:a16="http://schemas.microsoft.com/office/drawing/2014/main" id="{401C867A-EB55-4562-BF07-D32704FBDB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2930" y="24309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7B4D4D42-A08B-40F1-A301-F750F85335B1}"/>
              </a:ext>
            </a:extLst>
          </p:cNvPr>
          <p:cNvSpPr txBox="1"/>
          <p:nvPr/>
        </p:nvSpPr>
        <p:spPr>
          <a:xfrm>
            <a:off x="3586344" y="3321919"/>
            <a:ext cx="1113940" cy="471728"/>
          </a:xfrm>
          <a:prstGeom prst="rect">
            <a:avLst/>
          </a:prstGeom>
          <a:solidFill>
            <a:schemeClr val="bg1"/>
          </a:solidFill>
        </p:spPr>
        <p:txBody>
          <a:bodyPr vert="horz" wrap="square" lIns="0" tIns="32970" rIns="65939" bIns="32970" rtlCol="0" anchor="t"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GuardDuty</a:t>
            </a: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Findings</a:t>
            </a:r>
          </a:p>
        </p:txBody>
      </p:sp>
      <p:sp>
        <p:nvSpPr>
          <p:cNvPr id="7" name="TextBox 6">
            <a:extLst>
              <a:ext uri="{FF2B5EF4-FFF2-40B4-BE49-F238E27FC236}">
                <a16:creationId xmlns:a16="http://schemas.microsoft.com/office/drawing/2014/main" id="{EC32373F-9797-465E-BEA3-78488E56FD5E}"/>
              </a:ext>
            </a:extLst>
          </p:cNvPr>
          <p:cNvSpPr txBox="1"/>
          <p:nvPr/>
        </p:nvSpPr>
        <p:spPr>
          <a:xfrm>
            <a:off x="3227558" y="1225752"/>
            <a:ext cx="5736884" cy="345245"/>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5353B"/>
                </a:solidFill>
                <a:effectLst/>
                <a:uLnTx/>
                <a:uFillTx/>
                <a:latin typeface="Trebuchet MS" panose="020B0603020202020204"/>
                <a:ea typeface="PS TT Commons" charset="0"/>
                <a:cs typeface="PS TT Commons" charset="0"/>
              </a:rPr>
              <a:t>Finding Root Cause Quickly</a:t>
            </a:r>
          </a:p>
        </p:txBody>
      </p:sp>
      <p:pic>
        <p:nvPicPr>
          <p:cNvPr id="39" name="Graphic 19">
            <a:extLst>
              <a:ext uri="{FF2B5EF4-FFF2-40B4-BE49-F238E27FC236}">
                <a16:creationId xmlns:a16="http://schemas.microsoft.com/office/drawing/2014/main" id="{AD270CC7-004D-4B1D-85FE-245604256C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2223" y="24309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9">
            <a:extLst>
              <a:ext uri="{FF2B5EF4-FFF2-40B4-BE49-F238E27FC236}">
                <a16:creationId xmlns:a16="http://schemas.microsoft.com/office/drawing/2014/main" id="{D48636E1-6330-4B37-874A-6B0BB683DA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06180" y="243091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183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4" grpId="0" animBg="1"/>
      <p:bldP spid="35" grpId="0" animBg="1"/>
      <p:bldP spid="36" grpId="0" animBg="1"/>
      <p:bldP spid="37" grpId="0" animBg="1"/>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102773" cy="5919895"/>
          </a:xfrm>
        </p:spPr>
        <p:txBody>
          <a:bodyPr/>
          <a:lstStyle/>
          <a:p>
            <a:r>
              <a:rPr lang="en-US" sz="2800" dirty="0">
                <a:latin typeface="+mj-lt"/>
              </a:rPr>
              <a:t>Self-service portal to access </a:t>
            </a:r>
            <a:r>
              <a:rPr lang="en-US" sz="2800" dirty="0" err="1">
                <a:latin typeface="+mj-lt"/>
              </a:rPr>
              <a:t>AWS’s</a:t>
            </a:r>
            <a:r>
              <a:rPr lang="en-US" sz="2800" dirty="0">
                <a:latin typeface="+mj-lt"/>
              </a:rPr>
              <a:t> internal compliance reports and agreements</a:t>
            </a:r>
          </a:p>
          <a:p>
            <a:r>
              <a:rPr lang="en-US" sz="2800" dirty="0">
                <a:latin typeface="+mj-lt"/>
              </a:rPr>
              <a:t>Free </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AWS </a:t>
            </a:r>
            <a:br>
              <a:rPr lang="en-US" dirty="0"/>
            </a:br>
            <a:r>
              <a:rPr lang="en-US" dirty="0"/>
              <a:t>Artifact</a:t>
            </a:r>
          </a:p>
        </p:txBody>
      </p:sp>
      <p:pic>
        <p:nvPicPr>
          <p:cNvPr id="7" name="Graphic 16">
            <a:extLst>
              <a:ext uri="{FF2B5EF4-FFF2-40B4-BE49-F238E27FC236}">
                <a16:creationId xmlns:a16="http://schemas.microsoft.com/office/drawing/2014/main" id="{08F46575-DA5D-4117-BC1D-F14EDC82D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6837" y="19544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0935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A Tour of AWS Artifact</a:t>
            </a:r>
          </a:p>
        </p:txBody>
      </p:sp>
      <p:pic>
        <p:nvPicPr>
          <p:cNvPr id="3" name="Picture 2" descr="A blue sign with white text&#10;&#10;Description automatically generated with medium confidence">
            <a:extLst>
              <a:ext uri="{FF2B5EF4-FFF2-40B4-BE49-F238E27FC236}">
                <a16:creationId xmlns:a16="http://schemas.microsoft.com/office/drawing/2014/main" id="{8E76D3A0-87AF-6A0F-E7B3-68808EFA60A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562985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buNone/>
            </a:pPr>
            <a:r>
              <a:rPr lang="en-US" sz="3200" dirty="0">
                <a:solidFill>
                  <a:srgbClr val="FF9900"/>
                </a:solidFill>
              </a:rPr>
              <a:t>SHARED RESPONSIBILITY MODEL</a:t>
            </a:r>
          </a:p>
          <a:p>
            <a:pPr lvl="1"/>
            <a:r>
              <a:rPr lang="en-US" dirty="0"/>
              <a:t>AWS is responsible for security OF the cloud</a:t>
            </a:r>
          </a:p>
          <a:p>
            <a:pPr lvl="1"/>
            <a:r>
              <a:rPr lang="en-US" dirty="0"/>
              <a:t>Customer (you) are responsible for security IN the cloud</a:t>
            </a:r>
            <a:endParaRPr lang="en-US" sz="2800" dirty="0"/>
          </a:p>
          <a:p>
            <a:endParaRPr lang="en-US" sz="3200" dirty="0"/>
          </a:p>
        </p:txBody>
      </p:sp>
    </p:spTree>
    <p:extLst>
      <p:ext uri="{BB962C8B-B14F-4D97-AF65-F5344CB8AC3E}">
        <p14:creationId xmlns:p14="http://schemas.microsoft.com/office/powerpoint/2010/main" val="222333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graphicFrame>
        <p:nvGraphicFramePr>
          <p:cNvPr id="2" name="Table 2">
            <a:extLst>
              <a:ext uri="{FF2B5EF4-FFF2-40B4-BE49-F238E27FC236}">
                <a16:creationId xmlns:a16="http://schemas.microsoft.com/office/drawing/2014/main" id="{FC839372-F82A-4514-9BA0-34FC43591F59}"/>
              </a:ext>
            </a:extLst>
          </p:cNvPr>
          <p:cNvGraphicFramePr>
            <a:graphicFrameLocks noGrp="1"/>
          </p:cNvGraphicFramePr>
          <p:nvPr>
            <p:extLst>
              <p:ext uri="{D42A27DB-BD31-4B8C-83A1-F6EECF244321}">
                <p14:modId xmlns:p14="http://schemas.microsoft.com/office/powerpoint/2010/main" val="3272039774"/>
              </p:ext>
            </p:extLst>
          </p:nvPr>
        </p:nvGraphicFramePr>
        <p:xfrm>
          <a:off x="464457" y="1361480"/>
          <a:ext cx="11263086" cy="5130800"/>
        </p:xfrm>
        <a:graphic>
          <a:graphicData uri="http://schemas.openxmlformats.org/drawingml/2006/table">
            <a:tbl>
              <a:tblPr firstRow="1" bandRow="1">
                <a:tableStyleId>{21E4AEA4-8DFA-4A89-87EB-49C32662AFE0}</a:tableStyleId>
              </a:tblPr>
              <a:tblGrid>
                <a:gridCol w="2031538">
                  <a:extLst>
                    <a:ext uri="{9D8B030D-6E8A-4147-A177-3AD203B41FA5}">
                      <a16:colId xmlns:a16="http://schemas.microsoft.com/office/drawing/2014/main" val="3680331065"/>
                    </a:ext>
                  </a:extLst>
                </a:gridCol>
                <a:gridCol w="1867223">
                  <a:extLst>
                    <a:ext uri="{9D8B030D-6E8A-4147-A177-3AD203B41FA5}">
                      <a16:colId xmlns:a16="http://schemas.microsoft.com/office/drawing/2014/main" val="2495733258"/>
                    </a:ext>
                  </a:extLst>
                </a:gridCol>
                <a:gridCol w="7364325">
                  <a:extLst>
                    <a:ext uri="{9D8B030D-6E8A-4147-A177-3AD203B41FA5}">
                      <a16:colId xmlns:a16="http://schemas.microsoft.com/office/drawing/2014/main" val="1762066337"/>
                    </a:ext>
                  </a:extLst>
                </a:gridCol>
              </a:tblGrid>
              <a:tr h="370840">
                <a:tc>
                  <a:txBody>
                    <a:bodyPr/>
                    <a:lstStyle/>
                    <a:p>
                      <a:r>
                        <a:rPr lang="en-US" dirty="0"/>
                        <a:t>SERVICE</a:t>
                      </a:r>
                    </a:p>
                  </a:txBody>
                  <a:tcPr/>
                </a:tc>
                <a:tc>
                  <a:txBody>
                    <a:bodyPr/>
                    <a:lstStyle/>
                    <a:p>
                      <a:r>
                        <a:rPr lang="en-US" dirty="0"/>
                        <a:t>PRIMARY FUNCTION</a:t>
                      </a:r>
                    </a:p>
                  </a:txBody>
                  <a:tcPr/>
                </a:tc>
                <a:tc>
                  <a:txBody>
                    <a:bodyPr/>
                    <a:lstStyle/>
                    <a:p>
                      <a:r>
                        <a:rPr lang="en-US" dirty="0"/>
                        <a:t>POINTS TO REMEMBER</a:t>
                      </a:r>
                    </a:p>
                  </a:txBody>
                  <a:tcPr/>
                </a:tc>
                <a:extLst>
                  <a:ext uri="{0D108BD9-81ED-4DB2-BD59-A6C34878D82A}">
                    <a16:rowId xmlns:a16="http://schemas.microsoft.com/office/drawing/2014/main" val="4060422138"/>
                  </a:ext>
                </a:extLst>
              </a:tr>
              <a:tr h="370840">
                <a:tc>
                  <a:txBody>
                    <a:bodyPr/>
                    <a:lstStyle/>
                    <a:p>
                      <a:r>
                        <a:rPr lang="en-US" dirty="0"/>
                        <a:t>AWS Shield</a:t>
                      </a:r>
                    </a:p>
                  </a:txBody>
                  <a:tcPr/>
                </a:tc>
                <a:tc>
                  <a:txBody>
                    <a:bodyPr/>
                    <a:lstStyle/>
                    <a:p>
                      <a:r>
                        <a:rPr lang="en-US" dirty="0"/>
                        <a:t>Infrastructure Protection</a:t>
                      </a:r>
                    </a:p>
                  </a:txBody>
                  <a:tcPr/>
                </a:tc>
                <a:tc>
                  <a:txBody>
                    <a:bodyPr/>
                    <a:lstStyle/>
                    <a:p>
                      <a:pPr marL="285750" indent="-285750">
                        <a:buFont typeface="Arial" panose="020B0604020202020204" pitchFamily="34" charset="0"/>
                        <a:buChar char="•"/>
                      </a:pPr>
                      <a:r>
                        <a:rPr lang="en-US" dirty="0"/>
                        <a:t>Protects against DDoS attacks</a:t>
                      </a:r>
                    </a:p>
                  </a:txBody>
                  <a:tcPr/>
                </a:tc>
                <a:extLst>
                  <a:ext uri="{0D108BD9-81ED-4DB2-BD59-A6C34878D82A}">
                    <a16:rowId xmlns:a16="http://schemas.microsoft.com/office/drawing/2014/main" val="301190067"/>
                  </a:ext>
                </a:extLst>
              </a:tr>
              <a:tr h="370840">
                <a:tc>
                  <a:txBody>
                    <a:bodyPr/>
                    <a:lstStyle/>
                    <a:p>
                      <a:r>
                        <a:rPr lang="en-US" dirty="0"/>
                        <a:t>AWS Web Application Firewall (WAF)</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dirty="0"/>
                        <a:t>Infrastructure Protection</a:t>
                      </a:r>
                    </a:p>
                  </a:txBody>
                  <a:tcPr/>
                </a:tc>
                <a:tc>
                  <a:txBody>
                    <a:bodyPr/>
                    <a:lstStyle/>
                    <a:p>
                      <a:pPr marL="285750" indent="-285750">
                        <a:buFont typeface="Arial" panose="020B0604020202020204" pitchFamily="34" charset="0"/>
                        <a:buChar char="•"/>
                      </a:pPr>
                      <a:r>
                        <a:rPr lang="en-US" dirty="0"/>
                        <a:t>Protects against common web exploits like SQL injection, cross-site scripting, </a:t>
                      </a:r>
                      <a:r>
                        <a:rPr lang="en-US" dirty="0" err="1"/>
                        <a:t>OWASP</a:t>
                      </a:r>
                      <a:r>
                        <a:rPr lang="en-US" dirty="0"/>
                        <a:t> Top 10</a:t>
                      </a:r>
                    </a:p>
                    <a:p>
                      <a:pPr marL="285750" indent="-285750">
                        <a:buFont typeface="Arial" panose="020B0604020202020204" pitchFamily="34" charset="0"/>
                        <a:buChar char="•"/>
                      </a:pPr>
                      <a:r>
                        <a:rPr lang="en-US" dirty="0"/>
                        <a:t>Based on rules like, “Block traffic from IP address X”</a:t>
                      </a:r>
                    </a:p>
                  </a:txBody>
                  <a:tcPr/>
                </a:tc>
                <a:extLst>
                  <a:ext uri="{0D108BD9-81ED-4DB2-BD59-A6C34878D82A}">
                    <a16:rowId xmlns:a16="http://schemas.microsoft.com/office/drawing/2014/main" val="61409556"/>
                  </a:ext>
                </a:extLst>
              </a:tr>
              <a:tr h="370840">
                <a:tc>
                  <a:txBody>
                    <a:bodyPr/>
                    <a:lstStyle/>
                    <a:p>
                      <a:r>
                        <a:rPr lang="en-US" dirty="0"/>
                        <a:t>AWS Key Management System (KMS)</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Data Protection</a:t>
                      </a:r>
                      <a:endParaRPr lang="en-US" dirty="0"/>
                    </a:p>
                  </a:txBody>
                  <a:tcPr/>
                </a:tc>
                <a:tc>
                  <a:txBody>
                    <a:bodyPr/>
                    <a:lstStyle/>
                    <a:p>
                      <a:pPr marL="285750" indent="-285750">
                        <a:buFont typeface="Arial" panose="020B0604020202020204" pitchFamily="34" charset="0"/>
                        <a:buChar char="•"/>
                      </a:pPr>
                      <a:r>
                        <a:rPr lang="en-US" dirty="0"/>
                        <a:t>Primary service for encryption in AWS</a:t>
                      </a:r>
                    </a:p>
                    <a:p>
                      <a:pPr marL="285750" indent="-285750">
                        <a:buFont typeface="Arial" panose="020B0604020202020204" pitchFamily="34" charset="0"/>
                        <a:buChar char="•"/>
                      </a:pPr>
                      <a:r>
                        <a:rPr lang="en-US" dirty="0"/>
                        <a:t>AWS manages the encryption hardware, software and keys for you</a:t>
                      </a:r>
                    </a:p>
                  </a:txBody>
                  <a:tcPr/>
                </a:tc>
                <a:extLst>
                  <a:ext uri="{0D108BD9-81ED-4DB2-BD59-A6C34878D82A}">
                    <a16:rowId xmlns:a16="http://schemas.microsoft.com/office/drawing/2014/main" val="559203589"/>
                  </a:ext>
                </a:extLst>
              </a:tr>
              <a:tr h="370840">
                <a:tc>
                  <a:txBody>
                    <a:bodyPr/>
                    <a:lstStyle/>
                    <a:p>
                      <a:r>
                        <a:rPr lang="en-US" dirty="0"/>
                        <a:t>AWS </a:t>
                      </a:r>
                      <a:r>
                        <a:rPr lang="en-US" dirty="0" err="1"/>
                        <a:t>CloudHSM</a:t>
                      </a:r>
                      <a:endParaRPr lang="en-US" dirty="0"/>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Data Protection</a:t>
                      </a:r>
                      <a:endParaRPr lang="en-US" dirty="0"/>
                    </a:p>
                  </a:txBody>
                  <a:tcPr/>
                </a:tc>
                <a:tc>
                  <a:txBody>
                    <a:bodyPr/>
                    <a:lstStyle/>
                    <a:p>
                      <a:pPr marL="285750" indent="-285750">
                        <a:buFont typeface="Arial" panose="020B0604020202020204" pitchFamily="34" charset="0"/>
                        <a:buChar char="•"/>
                      </a:pPr>
                      <a:r>
                        <a:rPr lang="en-US" dirty="0"/>
                        <a:t>AWS provisions the hardware and you do everything else</a:t>
                      </a:r>
                    </a:p>
                  </a:txBody>
                  <a:tcPr/>
                </a:tc>
                <a:extLst>
                  <a:ext uri="{0D108BD9-81ED-4DB2-BD59-A6C34878D82A}">
                    <a16:rowId xmlns:a16="http://schemas.microsoft.com/office/drawing/2014/main" val="1449196378"/>
                  </a:ext>
                </a:extLst>
              </a:tr>
              <a:tr h="370840">
                <a:tc>
                  <a:txBody>
                    <a:bodyPr/>
                    <a:lstStyle/>
                    <a:p>
                      <a:r>
                        <a:rPr lang="en-US" dirty="0"/>
                        <a:t>AWS Certificate Manager (ACM)</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Data Protection</a:t>
                      </a:r>
                      <a:endParaRPr lang="en-US" dirty="0"/>
                    </a:p>
                  </a:txBody>
                  <a:tcPr/>
                </a:tc>
                <a:tc>
                  <a:txBody>
                    <a:bodyPr/>
                    <a:lstStyle/>
                    <a:p>
                      <a:pPr marL="285750" indent="-285750">
                        <a:buFont typeface="Arial" panose="020B0604020202020204" pitchFamily="34" charset="0"/>
                        <a:buChar char="•"/>
                      </a:pPr>
                      <a:r>
                        <a:rPr lang="en-US" dirty="0"/>
                        <a:t>Provision, manage and deploy SSL/TLS certificates</a:t>
                      </a:r>
                    </a:p>
                  </a:txBody>
                  <a:tcPr/>
                </a:tc>
                <a:extLst>
                  <a:ext uri="{0D108BD9-81ED-4DB2-BD59-A6C34878D82A}">
                    <a16:rowId xmlns:a16="http://schemas.microsoft.com/office/drawing/2014/main" val="3719972816"/>
                  </a:ext>
                </a:extLst>
              </a:tr>
              <a:tr h="370840">
                <a:tc>
                  <a:txBody>
                    <a:bodyPr/>
                    <a:lstStyle/>
                    <a:p>
                      <a:r>
                        <a:rPr lang="en-US" dirty="0"/>
                        <a:t>AWS Secrets Manager</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Data Protection</a:t>
                      </a:r>
                      <a:endParaRPr lang="en-US" dirty="0"/>
                    </a:p>
                  </a:txBody>
                  <a:tcPr/>
                </a:tc>
                <a:tc>
                  <a:txBody>
                    <a:bodyPr/>
                    <a:lstStyle/>
                    <a:p>
                      <a:pPr marL="285750" indent="-285750">
                        <a:buFont typeface="Arial" panose="020B0604020202020204" pitchFamily="34" charset="0"/>
                        <a:buChar char="•"/>
                      </a:pPr>
                      <a:r>
                        <a:rPr lang="en-US" dirty="0"/>
                        <a:t>Securely store and rotate secrets, such as a database name/password</a:t>
                      </a:r>
                    </a:p>
                  </a:txBody>
                  <a:tcPr/>
                </a:tc>
                <a:extLst>
                  <a:ext uri="{0D108BD9-81ED-4DB2-BD59-A6C34878D82A}">
                    <a16:rowId xmlns:a16="http://schemas.microsoft.com/office/drawing/2014/main" val="2998992104"/>
                  </a:ext>
                </a:extLst>
              </a:tr>
              <a:tr h="370840">
                <a:tc>
                  <a:txBody>
                    <a:bodyPr/>
                    <a:lstStyle/>
                    <a:p>
                      <a:r>
                        <a:rPr lang="en-US" sz="1800" kern="1200" dirty="0">
                          <a:solidFill>
                            <a:schemeClr val="dk1"/>
                          </a:solidFill>
                          <a:effectLst/>
                          <a:latin typeface="+mn-lt"/>
                          <a:ea typeface="+mn-ea"/>
                          <a:cs typeface="+mn-cs"/>
                        </a:rPr>
                        <a:t>Amazon Macie</a:t>
                      </a:r>
                      <a:endParaRPr lang="en-US" dirty="0"/>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Data Protection</a:t>
                      </a:r>
                      <a:endParaRPr lang="en-US" dirty="0"/>
                    </a:p>
                  </a:txBody>
                  <a:tcPr/>
                </a:tc>
                <a:tc>
                  <a:txBody>
                    <a:bodyPr/>
                    <a:lstStyle/>
                    <a:p>
                      <a:pPr marL="285750" indent="-285750">
                        <a:buFont typeface="Arial" panose="020B0604020202020204" pitchFamily="34" charset="0"/>
                        <a:buChar char="•"/>
                      </a:pPr>
                      <a:r>
                        <a:rPr lang="en-US" dirty="0"/>
                        <a:t>Scans S3 for personally identifiable information (PII)</a:t>
                      </a:r>
                    </a:p>
                  </a:txBody>
                  <a:tcPr/>
                </a:tc>
                <a:extLst>
                  <a:ext uri="{0D108BD9-81ED-4DB2-BD59-A6C34878D82A}">
                    <a16:rowId xmlns:a16="http://schemas.microsoft.com/office/drawing/2014/main" val="3575175330"/>
                  </a:ext>
                </a:extLst>
              </a:tr>
            </a:tbl>
          </a:graphicData>
        </a:graphic>
      </p:graphicFrame>
      <p:sp>
        <p:nvSpPr>
          <p:cNvPr id="3" name="Rectangle 2">
            <a:extLst>
              <a:ext uri="{FF2B5EF4-FFF2-40B4-BE49-F238E27FC236}">
                <a16:creationId xmlns:a16="http://schemas.microsoft.com/office/drawing/2014/main" id="{4170096C-966E-460A-87FB-CBE7B4E134C9}"/>
              </a:ext>
            </a:extLst>
          </p:cNvPr>
          <p:cNvSpPr/>
          <p:nvPr/>
        </p:nvSpPr>
        <p:spPr>
          <a:xfrm>
            <a:off x="362506" y="1946787"/>
            <a:ext cx="11466988" cy="707923"/>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B04B6453-FA2E-486C-8B90-4AA0226F2511}"/>
              </a:ext>
            </a:extLst>
          </p:cNvPr>
          <p:cNvSpPr/>
          <p:nvPr/>
        </p:nvSpPr>
        <p:spPr>
          <a:xfrm>
            <a:off x="362506" y="2654710"/>
            <a:ext cx="11466988" cy="91440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AF9CAF8A-B0AB-4A71-B7F6-94A3A91749F2}"/>
              </a:ext>
            </a:extLst>
          </p:cNvPr>
          <p:cNvSpPr/>
          <p:nvPr/>
        </p:nvSpPr>
        <p:spPr>
          <a:xfrm>
            <a:off x="362506" y="3559278"/>
            <a:ext cx="11466988" cy="91440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499FE34F-749D-4C76-92E1-8D9D4A933068}"/>
              </a:ext>
            </a:extLst>
          </p:cNvPr>
          <p:cNvSpPr/>
          <p:nvPr/>
        </p:nvSpPr>
        <p:spPr>
          <a:xfrm>
            <a:off x="362506" y="4463846"/>
            <a:ext cx="11466988" cy="40312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40E3BEFA-3959-4C9D-AAC6-CE4E56D50F1E}"/>
              </a:ext>
            </a:extLst>
          </p:cNvPr>
          <p:cNvSpPr/>
          <p:nvPr/>
        </p:nvSpPr>
        <p:spPr>
          <a:xfrm>
            <a:off x="362506" y="4866968"/>
            <a:ext cx="11466988" cy="62955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66D3AF25-28A3-4CDF-9B6E-4FED568DA55D}"/>
              </a:ext>
            </a:extLst>
          </p:cNvPr>
          <p:cNvSpPr/>
          <p:nvPr/>
        </p:nvSpPr>
        <p:spPr>
          <a:xfrm>
            <a:off x="362506" y="5526305"/>
            <a:ext cx="11466988" cy="62955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id="{B7CE4FB8-FB88-4BC4-9E59-F454A052A942}"/>
              </a:ext>
            </a:extLst>
          </p:cNvPr>
          <p:cNvSpPr/>
          <p:nvPr/>
        </p:nvSpPr>
        <p:spPr>
          <a:xfrm>
            <a:off x="362506" y="6155857"/>
            <a:ext cx="11466988" cy="366208"/>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8803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7" grpId="0" animBg="1"/>
      <p:bldP spid="7" grpId="1" animBg="1"/>
      <p:bldP spid="8" grpId="0" animBg="1"/>
      <p:bldP spid="8" grpId="1" animBg="1"/>
      <p:bldP spid="11" grpId="0" animBg="1"/>
      <p:bldP spid="11" grpId="1" animBg="1"/>
      <p:bldP spid="12" grpId="0" animBg="1"/>
      <p:bldP spid="12" grpId="1" animBg="1"/>
      <p:bldP spid="13" grpId="0" animBg="1"/>
      <p:bldP spid="1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graphicFrame>
        <p:nvGraphicFramePr>
          <p:cNvPr id="5" name="Table 2">
            <a:extLst>
              <a:ext uri="{FF2B5EF4-FFF2-40B4-BE49-F238E27FC236}">
                <a16:creationId xmlns:a16="http://schemas.microsoft.com/office/drawing/2014/main" id="{F3E77635-C380-4DEC-8445-34E17151820F}"/>
              </a:ext>
            </a:extLst>
          </p:cNvPr>
          <p:cNvGraphicFramePr>
            <a:graphicFrameLocks noGrp="1"/>
          </p:cNvGraphicFramePr>
          <p:nvPr/>
        </p:nvGraphicFramePr>
        <p:xfrm>
          <a:off x="464457" y="1361480"/>
          <a:ext cx="11263086" cy="4216400"/>
        </p:xfrm>
        <a:graphic>
          <a:graphicData uri="http://schemas.openxmlformats.org/drawingml/2006/table">
            <a:tbl>
              <a:tblPr firstRow="1" bandRow="1">
                <a:tableStyleId>{21E4AEA4-8DFA-4A89-87EB-49C32662AFE0}</a:tableStyleId>
              </a:tblPr>
              <a:tblGrid>
                <a:gridCol w="2031538">
                  <a:extLst>
                    <a:ext uri="{9D8B030D-6E8A-4147-A177-3AD203B41FA5}">
                      <a16:colId xmlns:a16="http://schemas.microsoft.com/office/drawing/2014/main" val="3680331065"/>
                    </a:ext>
                  </a:extLst>
                </a:gridCol>
                <a:gridCol w="1867223">
                  <a:extLst>
                    <a:ext uri="{9D8B030D-6E8A-4147-A177-3AD203B41FA5}">
                      <a16:colId xmlns:a16="http://schemas.microsoft.com/office/drawing/2014/main" val="2495733258"/>
                    </a:ext>
                  </a:extLst>
                </a:gridCol>
                <a:gridCol w="7364325">
                  <a:extLst>
                    <a:ext uri="{9D8B030D-6E8A-4147-A177-3AD203B41FA5}">
                      <a16:colId xmlns:a16="http://schemas.microsoft.com/office/drawing/2014/main" val="1762066337"/>
                    </a:ext>
                  </a:extLst>
                </a:gridCol>
              </a:tblGrid>
              <a:tr h="370840">
                <a:tc>
                  <a:txBody>
                    <a:bodyPr/>
                    <a:lstStyle/>
                    <a:p>
                      <a:r>
                        <a:rPr lang="en-US" dirty="0"/>
                        <a:t>SERVICE</a:t>
                      </a:r>
                    </a:p>
                  </a:txBody>
                  <a:tcPr/>
                </a:tc>
                <a:tc>
                  <a:txBody>
                    <a:bodyPr/>
                    <a:lstStyle/>
                    <a:p>
                      <a:r>
                        <a:rPr lang="en-US" dirty="0"/>
                        <a:t>PRIMARY FUNCTION</a:t>
                      </a:r>
                    </a:p>
                  </a:txBody>
                  <a:tcPr/>
                </a:tc>
                <a:tc>
                  <a:txBody>
                    <a:bodyPr/>
                    <a:lstStyle/>
                    <a:p>
                      <a:r>
                        <a:rPr lang="en-US" dirty="0"/>
                        <a:t>POINTS TO REMEMBER</a:t>
                      </a:r>
                    </a:p>
                  </a:txBody>
                  <a:tcPr/>
                </a:tc>
                <a:extLst>
                  <a:ext uri="{0D108BD9-81ED-4DB2-BD59-A6C34878D82A}">
                    <a16:rowId xmlns:a16="http://schemas.microsoft.com/office/drawing/2014/main" val="4060422138"/>
                  </a:ext>
                </a:extLst>
              </a:tr>
              <a:tr h="370840">
                <a:tc>
                  <a:txBody>
                    <a:bodyPr/>
                    <a:lstStyle/>
                    <a:p>
                      <a:r>
                        <a:rPr lang="en-US" dirty="0"/>
                        <a:t>Amazon Inspector</a:t>
                      </a:r>
                    </a:p>
                  </a:txBody>
                  <a:tcPr/>
                </a:tc>
                <a:tc>
                  <a:txBody>
                    <a:bodyPr/>
                    <a:lstStyle/>
                    <a:p>
                      <a:r>
                        <a:rPr lang="en-US" dirty="0"/>
                        <a:t>Detection</a:t>
                      </a:r>
                    </a:p>
                  </a:txBody>
                  <a:tcPr/>
                </a:tc>
                <a:tc>
                  <a:txBody>
                    <a:bodyPr/>
                    <a:lstStyle/>
                    <a:p>
                      <a:pPr marL="285750" indent="-285750">
                        <a:buFont typeface="Arial" panose="020B0604020202020204" pitchFamily="34" charset="0"/>
                        <a:buChar char="•"/>
                      </a:pPr>
                      <a:r>
                        <a:rPr lang="en-US" dirty="0"/>
                        <a:t>Monitors EC2 instances and ECR repositories for software vulnerabilities and network exposure</a:t>
                      </a:r>
                    </a:p>
                  </a:txBody>
                  <a:tcPr/>
                </a:tc>
                <a:extLst>
                  <a:ext uri="{0D108BD9-81ED-4DB2-BD59-A6C34878D82A}">
                    <a16:rowId xmlns:a16="http://schemas.microsoft.com/office/drawing/2014/main" val="301190067"/>
                  </a:ext>
                </a:extLst>
              </a:tr>
              <a:tr h="370840">
                <a:tc>
                  <a:txBody>
                    <a:bodyPr/>
                    <a:lstStyle/>
                    <a:p>
                      <a:r>
                        <a:rPr lang="en-US" dirty="0"/>
                        <a:t>Amazon </a:t>
                      </a:r>
                      <a:r>
                        <a:rPr lang="en-US" dirty="0" err="1"/>
                        <a:t>GuardDuty</a:t>
                      </a:r>
                      <a:endParaRPr lang="en-US" dirty="0"/>
                    </a:p>
                  </a:txBody>
                  <a:tcPr/>
                </a:tc>
                <a:tc>
                  <a:txBody>
                    <a:bodyPr/>
                    <a:lstStyle/>
                    <a:p>
                      <a:r>
                        <a:rPr lang="en-US" dirty="0"/>
                        <a:t>Detection</a:t>
                      </a:r>
                    </a:p>
                  </a:txBody>
                  <a:tcPr/>
                </a:tc>
                <a:tc>
                  <a:txBody>
                    <a:bodyPr/>
                    <a:lstStyle/>
                    <a:p>
                      <a:pPr marL="285750" indent="-285750">
                        <a:buFont typeface="Arial" panose="020B0604020202020204" pitchFamily="34" charset="0"/>
                        <a:buChar char="•"/>
                      </a:pPr>
                      <a:r>
                        <a:rPr lang="en-US" dirty="0"/>
                        <a:t>Monitors AWS accounts, network and S3 for malicious activity</a:t>
                      </a:r>
                    </a:p>
                  </a:txBody>
                  <a:tcPr/>
                </a:tc>
                <a:extLst>
                  <a:ext uri="{0D108BD9-81ED-4DB2-BD59-A6C34878D82A}">
                    <a16:rowId xmlns:a16="http://schemas.microsoft.com/office/drawing/2014/main" val="61409556"/>
                  </a:ext>
                </a:extLst>
              </a:tr>
              <a:tr h="370840">
                <a:tc>
                  <a:txBody>
                    <a:bodyPr/>
                    <a:lstStyle/>
                    <a:p>
                      <a:r>
                        <a:rPr lang="en-US" dirty="0"/>
                        <a:t>AWS Config</a:t>
                      </a:r>
                    </a:p>
                  </a:txBody>
                  <a:tcPr/>
                </a:tc>
                <a:tc>
                  <a:txBody>
                    <a:bodyPr/>
                    <a:lstStyle/>
                    <a:p>
                      <a:r>
                        <a:rPr lang="en-US" dirty="0"/>
                        <a:t>Detection</a:t>
                      </a:r>
                    </a:p>
                  </a:txBody>
                  <a:tcPr/>
                </a:tc>
                <a:tc>
                  <a:txBody>
                    <a:bodyPr/>
                    <a:lstStyle/>
                    <a:p>
                      <a:pPr marL="285750" indent="-285750">
                        <a:buFont typeface="Arial" panose="020B0604020202020204" pitchFamily="34" charset="0"/>
                        <a:buChar char="•"/>
                      </a:pPr>
                      <a:r>
                        <a:rPr lang="en-US" dirty="0"/>
                        <a:t>Inventory of resources and recording of configuration/changes</a:t>
                      </a:r>
                    </a:p>
                  </a:txBody>
                  <a:tcPr/>
                </a:tc>
                <a:extLst>
                  <a:ext uri="{0D108BD9-81ED-4DB2-BD59-A6C34878D82A}">
                    <a16:rowId xmlns:a16="http://schemas.microsoft.com/office/drawing/2014/main" val="559203589"/>
                  </a:ext>
                </a:extLst>
              </a:tr>
              <a:tr h="370840">
                <a:tc>
                  <a:txBody>
                    <a:bodyPr/>
                    <a:lstStyle/>
                    <a:p>
                      <a:r>
                        <a:rPr lang="en-US" dirty="0"/>
                        <a:t>AWS Security Hub</a:t>
                      </a:r>
                    </a:p>
                  </a:txBody>
                  <a:tcPr/>
                </a:tc>
                <a:tc>
                  <a:txBody>
                    <a:bodyPr/>
                    <a:lstStyle/>
                    <a:p>
                      <a:r>
                        <a:rPr lang="en-US" dirty="0"/>
                        <a:t>Detection</a:t>
                      </a:r>
                    </a:p>
                  </a:txBody>
                  <a:tcPr/>
                </a:tc>
                <a:tc>
                  <a:txBody>
                    <a:bodyPr/>
                    <a:lstStyle/>
                    <a:p>
                      <a:pPr marL="285750" indent="-285750">
                        <a:buFont typeface="Arial" panose="020B0604020202020204" pitchFamily="34" charset="0"/>
                        <a:buChar char="•"/>
                      </a:pPr>
                      <a:r>
                        <a:rPr lang="en-US" dirty="0"/>
                        <a:t>Consolidated view of all things security (pulls from many other services into a dashboard)</a:t>
                      </a:r>
                    </a:p>
                    <a:p>
                      <a:pPr marL="285750" indent="-285750">
                        <a:buFont typeface="Arial" panose="020B0604020202020204" pitchFamily="34" charset="0"/>
                        <a:buChar char="•"/>
                      </a:pPr>
                      <a:r>
                        <a:rPr lang="en-US" dirty="0"/>
                        <a:t>Works for multiple accounts</a:t>
                      </a:r>
                    </a:p>
                  </a:txBody>
                  <a:tcPr/>
                </a:tc>
                <a:extLst>
                  <a:ext uri="{0D108BD9-81ED-4DB2-BD59-A6C34878D82A}">
                    <a16:rowId xmlns:a16="http://schemas.microsoft.com/office/drawing/2014/main" val="1449196378"/>
                  </a:ext>
                </a:extLst>
              </a:tr>
              <a:tr h="370840">
                <a:tc>
                  <a:txBody>
                    <a:bodyPr/>
                    <a:lstStyle/>
                    <a:p>
                      <a:r>
                        <a:rPr lang="en-US" dirty="0"/>
                        <a:t>Amazon Detective</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dirty="0"/>
                        <a:t>Incident Response</a:t>
                      </a:r>
                    </a:p>
                  </a:txBody>
                  <a:tcPr/>
                </a:tc>
                <a:tc>
                  <a:txBody>
                    <a:bodyPr/>
                    <a:lstStyle/>
                    <a:p>
                      <a:pPr marL="285750" indent="-285750">
                        <a:buFont typeface="Arial" panose="020B0604020202020204" pitchFamily="34" charset="0"/>
                        <a:buChar char="•"/>
                      </a:pPr>
                      <a:r>
                        <a:rPr lang="en-US" dirty="0"/>
                        <a:t>Used to quickly get to the root cause of security issues</a:t>
                      </a:r>
                    </a:p>
                  </a:txBody>
                  <a:tcPr/>
                </a:tc>
                <a:extLst>
                  <a:ext uri="{0D108BD9-81ED-4DB2-BD59-A6C34878D82A}">
                    <a16:rowId xmlns:a16="http://schemas.microsoft.com/office/drawing/2014/main" val="3719972816"/>
                  </a:ext>
                </a:extLst>
              </a:tr>
              <a:tr h="370840">
                <a:tc>
                  <a:txBody>
                    <a:bodyPr/>
                    <a:lstStyle/>
                    <a:p>
                      <a:r>
                        <a:rPr lang="en-US" dirty="0"/>
                        <a:t>AWS Artifact</a:t>
                      </a:r>
                    </a:p>
                  </a:txBody>
                  <a:tcPr/>
                </a:tc>
                <a:tc>
                  <a:txBody>
                    <a:bodyPr/>
                    <a:lstStyle/>
                    <a:p>
                      <a:pPr marL="0" marR="0" lvl="0" indent="0" algn="l" defTabSz="914423" rtl="0" eaLnBrk="1" fontAlgn="auto" latinLnBrk="0" hangingPunct="1">
                        <a:lnSpc>
                          <a:spcPct val="100000"/>
                        </a:lnSpc>
                        <a:spcBef>
                          <a:spcPts val="0"/>
                        </a:spcBef>
                        <a:spcAft>
                          <a:spcPts val="0"/>
                        </a:spcAft>
                        <a:buClrTx/>
                        <a:buSzTx/>
                        <a:buFontTx/>
                        <a:buNone/>
                        <a:tabLst/>
                        <a:defRPr/>
                      </a:pPr>
                      <a:r>
                        <a:rPr lang="en-US" dirty="0"/>
                        <a:t>Compliance</a:t>
                      </a:r>
                    </a:p>
                  </a:txBody>
                  <a:tcPr/>
                </a:tc>
                <a:tc>
                  <a:txBody>
                    <a:bodyPr/>
                    <a:lstStyle/>
                    <a:p>
                      <a:pPr marL="285750" indent="-285750">
                        <a:buFont typeface="Arial" panose="020B0604020202020204" pitchFamily="34" charset="0"/>
                        <a:buChar char="•"/>
                      </a:pPr>
                      <a:r>
                        <a:rPr lang="en-US" dirty="0"/>
                        <a:t>View </a:t>
                      </a:r>
                      <a:r>
                        <a:rPr lang="en-US" dirty="0" err="1"/>
                        <a:t>AWS’s</a:t>
                      </a:r>
                      <a:r>
                        <a:rPr lang="en-US" dirty="0"/>
                        <a:t> internal compliance reports and agreements</a:t>
                      </a:r>
                    </a:p>
                  </a:txBody>
                  <a:tcPr/>
                </a:tc>
                <a:extLst>
                  <a:ext uri="{0D108BD9-81ED-4DB2-BD59-A6C34878D82A}">
                    <a16:rowId xmlns:a16="http://schemas.microsoft.com/office/drawing/2014/main" val="2998992104"/>
                  </a:ext>
                </a:extLst>
              </a:tr>
            </a:tbl>
          </a:graphicData>
        </a:graphic>
      </p:graphicFrame>
      <p:sp>
        <p:nvSpPr>
          <p:cNvPr id="6" name="Rectangle 5">
            <a:extLst>
              <a:ext uri="{FF2B5EF4-FFF2-40B4-BE49-F238E27FC236}">
                <a16:creationId xmlns:a16="http://schemas.microsoft.com/office/drawing/2014/main" id="{3DD55F37-B9B4-4573-B566-A8B6C1675E50}"/>
              </a:ext>
            </a:extLst>
          </p:cNvPr>
          <p:cNvSpPr/>
          <p:nvPr/>
        </p:nvSpPr>
        <p:spPr>
          <a:xfrm>
            <a:off x="362506" y="1946787"/>
            <a:ext cx="11466988" cy="707923"/>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248B5203-12A0-46F8-85C6-A4C95FEDFE0C}"/>
              </a:ext>
            </a:extLst>
          </p:cNvPr>
          <p:cNvSpPr/>
          <p:nvPr/>
        </p:nvSpPr>
        <p:spPr>
          <a:xfrm>
            <a:off x="362506" y="2654710"/>
            <a:ext cx="11466988" cy="64401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724C21F2-726A-4424-80A5-AB701D3C8898}"/>
              </a:ext>
            </a:extLst>
          </p:cNvPr>
          <p:cNvSpPr/>
          <p:nvPr/>
        </p:nvSpPr>
        <p:spPr>
          <a:xfrm>
            <a:off x="362506" y="3264313"/>
            <a:ext cx="11466988" cy="40312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E7ED090B-B054-4966-AEA6-E5AD04E550BB}"/>
              </a:ext>
            </a:extLst>
          </p:cNvPr>
          <p:cNvSpPr/>
          <p:nvPr/>
        </p:nvSpPr>
        <p:spPr>
          <a:xfrm>
            <a:off x="362506" y="3679723"/>
            <a:ext cx="11466988" cy="92177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AE4D8834-B401-4E4D-985E-BF0661C11D50}"/>
              </a:ext>
            </a:extLst>
          </p:cNvPr>
          <p:cNvSpPr/>
          <p:nvPr/>
        </p:nvSpPr>
        <p:spPr>
          <a:xfrm>
            <a:off x="362506" y="4601501"/>
            <a:ext cx="11466988" cy="62955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4" name="Rectangle 13">
            <a:extLst>
              <a:ext uri="{FF2B5EF4-FFF2-40B4-BE49-F238E27FC236}">
                <a16:creationId xmlns:a16="http://schemas.microsoft.com/office/drawing/2014/main" id="{7E7476C2-490B-41B9-A661-58EDD71C9185}"/>
              </a:ext>
            </a:extLst>
          </p:cNvPr>
          <p:cNvSpPr/>
          <p:nvPr/>
        </p:nvSpPr>
        <p:spPr>
          <a:xfrm>
            <a:off x="362506" y="5240838"/>
            <a:ext cx="11466988" cy="34389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3771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10" grpId="0" animBg="1"/>
      <p:bldP spid="10" grpId="1" animBg="1"/>
      <p:bldP spid="11" grpId="0" animBg="1"/>
      <p:bldP spid="11" grpId="1" animBg="1"/>
      <p:bldP spid="14" grpId="0" animBg="1"/>
      <p:bldP spid="1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056567-38B1-4847-B8D2-A465FD52CC2C}"/>
              </a:ext>
            </a:extLst>
          </p:cNvPr>
          <p:cNvSpPr>
            <a:spLocks noGrp="1"/>
          </p:cNvSpPr>
          <p:nvPr>
            <p:ph type="body" sz="quarter" idx="13"/>
          </p:nvPr>
        </p:nvSpPr>
        <p:spPr>
          <a:xfrm>
            <a:off x="1150374" y="2372342"/>
            <a:ext cx="9822426" cy="2116888"/>
          </a:xfrm>
        </p:spPr>
        <p:txBody>
          <a:bodyPr>
            <a:noAutofit/>
          </a:bodyPr>
          <a:lstStyle/>
          <a:p>
            <a:r>
              <a:rPr lang="en-US" sz="4800" dirty="0">
                <a:solidFill>
                  <a:schemeClr val="bg1"/>
                </a:solidFill>
              </a:rPr>
              <a:t>Your responsibilities can vary depending on the service </a:t>
            </a:r>
            <a:br>
              <a:rPr lang="en-US" sz="4800" dirty="0">
                <a:solidFill>
                  <a:schemeClr val="bg1"/>
                </a:solidFill>
              </a:rPr>
            </a:br>
            <a:r>
              <a:rPr lang="en-US" sz="4800" dirty="0">
                <a:solidFill>
                  <a:schemeClr val="bg1"/>
                </a:solidFill>
              </a:rPr>
              <a:t>(i.e., managed vs. non-managed)</a:t>
            </a:r>
          </a:p>
        </p:txBody>
      </p:sp>
    </p:spTree>
    <p:extLst>
      <p:ext uri="{BB962C8B-B14F-4D97-AF65-F5344CB8AC3E}">
        <p14:creationId xmlns:p14="http://schemas.microsoft.com/office/powerpoint/2010/main" val="3073774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762B4B-5F75-4944-9A86-C27F00937E3D}"/>
              </a:ext>
            </a:extLst>
          </p:cNvPr>
          <p:cNvSpPr>
            <a:spLocks noGrp="1"/>
          </p:cNvSpPr>
          <p:nvPr>
            <p:ph type="body" sz="quarter" idx="13"/>
          </p:nvPr>
        </p:nvSpPr>
        <p:spPr>
          <a:xfrm>
            <a:off x="1221346" y="2370556"/>
            <a:ext cx="9749307" cy="2116888"/>
          </a:xfrm>
        </p:spPr>
        <p:txBody>
          <a:bodyPr>
            <a:normAutofit/>
          </a:bodyPr>
          <a:lstStyle/>
          <a:p>
            <a:r>
              <a:rPr lang="en-US" sz="4800" dirty="0">
                <a:solidFill>
                  <a:schemeClr val="bg1"/>
                </a:solidFill>
              </a:rPr>
              <a:t>Distributed Denial of Service (DDoS)</a:t>
            </a:r>
          </a:p>
        </p:txBody>
      </p:sp>
    </p:spTree>
    <p:extLst>
      <p:ext uri="{BB962C8B-B14F-4D97-AF65-F5344CB8AC3E}">
        <p14:creationId xmlns:p14="http://schemas.microsoft.com/office/powerpoint/2010/main" val="4223603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28BD2980-2A43-402F-92AC-E54E76D5D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065" y="2703733"/>
            <a:ext cx="1463040" cy="1463040"/>
          </a:xfrm>
          <a:prstGeom prst="rect">
            <a:avLst/>
          </a:prstGeom>
        </p:spPr>
      </p:pic>
      <p:cxnSp>
        <p:nvCxnSpPr>
          <p:cNvPr id="6" name="Straight Arrow Connector 5">
            <a:extLst>
              <a:ext uri="{FF2B5EF4-FFF2-40B4-BE49-F238E27FC236}">
                <a16:creationId xmlns:a16="http://schemas.microsoft.com/office/drawing/2014/main" id="{1BC90212-9DF5-47D2-B302-04EADE03504D}"/>
              </a:ext>
            </a:extLst>
          </p:cNvPr>
          <p:cNvCxnSpPr>
            <a:cxnSpLocks/>
          </p:cNvCxnSpPr>
          <p:nvPr/>
        </p:nvCxnSpPr>
        <p:spPr>
          <a:xfrm>
            <a:off x="8487936" y="1954689"/>
            <a:ext cx="832129" cy="676209"/>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 name="Picture 1" descr="Shape&#10;&#10;Description automatically generated with low confidence">
            <a:extLst>
              <a:ext uri="{FF2B5EF4-FFF2-40B4-BE49-F238E27FC236}">
                <a16:creationId xmlns:a16="http://schemas.microsoft.com/office/drawing/2014/main" id="{DC38D4FD-5902-4060-AE38-68E78D47B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199" y="2697480"/>
            <a:ext cx="1463040" cy="1463040"/>
          </a:xfrm>
          <a:prstGeom prst="rect">
            <a:avLst/>
          </a:prstGeom>
        </p:spPr>
      </p:pic>
      <p:sp>
        <p:nvSpPr>
          <p:cNvPr id="9" name="TextBox 8">
            <a:extLst>
              <a:ext uri="{FF2B5EF4-FFF2-40B4-BE49-F238E27FC236}">
                <a16:creationId xmlns:a16="http://schemas.microsoft.com/office/drawing/2014/main" id="{D95828D4-4420-410A-AFCD-099DE5403BF6}"/>
              </a:ext>
            </a:extLst>
          </p:cNvPr>
          <p:cNvSpPr txBox="1"/>
          <p:nvPr/>
        </p:nvSpPr>
        <p:spPr>
          <a:xfrm>
            <a:off x="902542" y="4160520"/>
            <a:ext cx="1744354"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Hacker</a:t>
            </a:r>
          </a:p>
        </p:txBody>
      </p:sp>
      <p:sp>
        <p:nvSpPr>
          <p:cNvPr id="4" name="Rectangle 3">
            <a:extLst>
              <a:ext uri="{FF2B5EF4-FFF2-40B4-BE49-F238E27FC236}">
                <a16:creationId xmlns:a16="http://schemas.microsoft.com/office/drawing/2014/main" id="{A08A60D4-A597-431C-B94B-039BF72C5266}"/>
              </a:ext>
            </a:extLst>
          </p:cNvPr>
          <p:cNvSpPr/>
          <p:nvPr/>
        </p:nvSpPr>
        <p:spPr>
          <a:xfrm>
            <a:off x="3704063" y="1034053"/>
            <a:ext cx="4783873" cy="4802401"/>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12" name="Picture 11" descr="Shape&#10;&#10;Description automatically generated with low confidence">
            <a:extLst>
              <a:ext uri="{FF2B5EF4-FFF2-40B4-BE49-F238E27FC236}">
                <a16:creationId xmlns:a16="http://schemas.microsoft.com/office/drawing/2014/main" id="{1D9BE135-CD62-4E09-8C2E-D015BD51F3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315" y="1478110"/>
            <a:ext cx="1219370" cy="121937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6A4A87AE-7F3F-452D-B009-D2DDD9D5C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72" y="1478110"/>
            <a:ext cx="1219370" cy="121937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FDAEFF50-82D6-4BEF-AA28-F0729B8884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58" y="1478110"/>
            <a:ext cx="1219370" cy="121937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D1EE6A68-391F-4ACE-BEBD-2E0225990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315" y="2941150"/>
            <a:ext cx="1219370" cy="1219370"/>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A7FC21EA-5053-4124-A797-1F67F7E18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72" y="2941150"/>
            <a:ext cx="1219370" cy="1219370"/>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17B8A8B2-518A-4228-8306-8A1B23C2EC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58" y="2941150"/>
            <a:ext cx="1219370" cy="1219370"/>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00B4E3FA-833C-4D6D-A348-0914388C3F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315" y="4404190"/>
            <a:ext cx="1219370" cy="1219370"/>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28CC1793-9F5C-465D-A063-9F9DA2A235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1972" y="4404190"/>
            <a:ext cx="1219370" cy="1219370"/>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164C2630-F3C9-47B8-B65A-AE331DC73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0658" y="4404190"/>
            <a:ext cx="1219370" cy="1219370"/>
          </a:xfrm>
          <a:prstGeom prst="rect">
            <a:avLst/>
          </a:prstGeom>
        </p:spPr>
      </p:pic>
      <p:cxnSp>
        <p:nvCxnSpPr>
          <p:cNvPr id="21" name="Straight Arrow Connector 20">
            <a:extLst>
              <a:ext uri="{FF2B5EF4-FFF2-40B4-BE49-F238E27FC236}">
                <a16:creationId xmlns:a16="http://schemas.microsoft.com/office/drawing/2014/main" id="{AAD20EBE-A56C-4F34-9311-C9215201B700}"/>
              </a:ext>
            </a:extLst>
          </p:cNvPr>
          <p:cNvCxnSpPr>
            <a:cxnSpLocks/>
            <a:stCxn id="2" idx="3"/>
            <a:endCxn id="4" idx="1"/>
          </p:cNvCxnSpPr>
          <p:nvPr/>
        </p:nvCxnSpPr>
        <p:spPr>
          <a:xfrm>
            <a:off x="2506239" y="3429000"/>
            <a:ext cx="1197824" cy="625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487F26C-573D-4A0C-86AF-FA553CEFBA93}"/>
              </a:ext>
            </a:extLst>
          </p:cNvPr>
          <p:cNvCxnSpPr>
            <a:cxnSpLocks/>
            <a:stCxn id="4" idx="3"/>
            <a:endCxn id="5" idx="1"/>
          </p:cNvCxnSpPr>
          <p:nvPr/>
        </p:nvCxnSpPr>
        <p:spPr>
          <a:xfrm flipV="1">
            <a:off x="8487936" y="3435253"/>
            <a:ext cx="832129" cy="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72802A2-5C18-487B-A1E7-0EBF8B48E8C2}"/>
              </a:ext>
            </a:extLst>
          </p:cNvPr>
          <p:cNvCxnSpPr>
            <a:cxnSpLocks/>
          </p:cNvCxnSpPr>
          <p:nvPr/>
        </p:nvCxnSpPr>
        <p:spPr>
          <a:xfrm flipV="1">
            <a:off x="8487936" y="4239609"/>
            <a:ext cx="832129" cy="61309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9FCC53A-7BA2-4A4C-BBAB-0C353C38484C}"/>
              </a:ext>
            </a:extLst>
          </p:cNvPr>
          <p:cNvSpPr txBox="1"/>
          <p:nvPr/>
        </p:nvSpPr>
        <p:spPr>
          <a:xfrm>
            <a:off x="9179408" y="1381914"/>
            <a:ext cx="1744354" cy="107271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Floods the server with requests</a:t>
            </a:r>
          </a:p>
        </p:txBody>
      </p:sp>
      <p:sp>
        <p:nvSpPr>
          <p:cNvPr id="41" name="TextBox 40">
            <a:extLst>
              <a:ext uri="{FF2B5EF4-FFF2-40B4-BE49-F238E27FC236}">
                <a16:creationId xmlns:a16="http://schemas.microsoft.com/office/drawing/2014/main" id="{89CAC6F4-7DA7-43AB-8D41-6F539188B769}"/>
              </a:ext>
            </a:extLst>
          </p:cNvPr>
          <p:cNvSpPr txBox="1"/>
          <p:nvPr/>
        </p:nvSpPr>
        <p:spPr>
          <a:xfrm>
            <a:off x="4513194" y="6087801"/>
            <a:ext cx="3165611" cy="438211"/>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Bots</a:t>
            </a:r>
          </a:p>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“Distributed”</a:t>
            </a:r>
          </a:p>
        </p:txBody>
      </p:sp>
    </p:spTree>
    <p:extLst>
      <p:ext uri="{BB962C8B-B14F-4D97-AF65-F5344CB8AC3E}">
        <p14:creationId xmlns:p14="http://schemas.microsoft.com/office/powerpoint/2010/main" val="2275495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28BD2980-2A43-402F-92AC-E54E76D5D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075" y="2697480"/>
            <a:ext cx="1463040" cy="1463040"/>
          </a:xfrm>
          <a:prstGeom prst="rect">
            <a:avLst/>
          </a:prstGeom>
        </p:spPr>
      </p:pic>
      <p:cxnSp>
        <p:nvCxnSpPr>
          <p:cNvPr id="6" name="Straight Arrow Connector 5">
            <a:extLst>
              <a:ext uri="{FF2B5EF4-FFF2-40B4-BE49-F238E27FC236}">
                <a16:creationId xmlns:a16="http://schemas.microsoft.com/office/drawing/2014/main" id="{1BC90212-9DF5-47D2-B302-04EADE03504D}"/>
              </a:ext>
            </a:extLst>
          </p:cNvPr>
          <p:cNvCxnSpPr>
            <a:cxnSpLocks/>
          </p:cNvCxnSpPr>
          <p:nvPr/>
        </p:nvCxnSpPr>
        <p:spPr>
          <a:xfrm>
            <a:off x="453854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65D1E72-292A-474D-AC0D-99768F488F13}"/>
              </a:ext>
            </a:extLst>
          </p:cNvPr>
          <p:cNvSpPr txBox="1"/>
          <p:nvPr/>
        </p:nvSpPr>
        <p:spPr>
          <a:xfrm>
            <a:off x="5223823" y="2243115"/>
            <a:ext cx="1744354" cy="107271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Sends a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request</a:t>
            </a:r>
            <a:r>
              <a:rPr kumimoji="0" lang="en-US" sz="20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 </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 web browser</a:t>
            </a:r>
          </a:p>
        </p:txBody>
      </p:sp>
      <p:cxnSp>
        <p:nvCxnSpPr>
          <p:cNvPr id="10" name="Straight Arrow Connector 9">
            <a:extLst>
              <a:ext uri="{FF2B5EF4-FFF2-40B4-BE49-F238E27FC236}">
                <a16:creationId xmlns:a16="http://schemas.microsoft.com/office/drawing/2014/main" id="{6B4166D1-ADFF-4FEC-BDEB-7D3651C7A499}"/>
              </a:ext>
            </a:extLst>
          </p:cNvPr>
          <p:cNvCxnSpPr>
            <a:cxnSpLocks/>
          </p:cNvCxnSpPr>
          <p:nvPr/>
        </p:nvCxnSpPr>
        <p:spPr>
          <a:xfrm>
            <a:off x="459384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983CFA-2A7C-491E-81FC-6F45FD41C2D5}"/>
              </a:ext>
            </a:extLst>
          </p:cNvPr>
          <p:cNvSpPr txBox="1"/>
          <p:nvPr/>
        </p:nvSpPr>
        <p:spPr>
          <a:xfrm>
            <a:off x="5223823" y="3536593"/>
            <a:ext cx="1744354" cy="80839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Sends a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response</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back</a:t>
            </a:r>
          </a:p>
        </p:txBody>
      </p:sp>
      <p:pic>
        <p:nvPicPr>
          <p:cNvPr id="2" name="Picture 1" descr="Shape&#10;&#10;Description automatically generated with low confidence">
            <a:extLst>
              <a:ext uri="{FF2B5EF4-FFF2-40B4-BE49-F238E27FC236}">
                <a16:creationId xmlns:a16="http://schemas.microsoft.com/office/drawing/2014/main" id="{DC38D4FD-5902-4060-AE38-68E78D47B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74" y="2697480"/>
            <a:ext cx="1463040" cy="1463040"/>
          </a:xfrm>
          <a:prstGeom prst="rect">
            <a:avLst/>
          </a:prstGeom>
        </p:spPr>
      </p:pic>
      <p:pic>
        <p:nvPicPr>
          <p:cNvPr id="3" name="Picture 2" descr="Icon&#10;&#10;Description automatically generated">
            <a:extLst>
              <a:ext uri="{FF2B5EF4-FFF2-40B4-BE49-F238E27FC236}">
                <a16:creationId xmlns:a16="http://schemas.microsoft.com/office/drawing/2014/main" id="{9962AAB0-51AF-4471-BA9F-1D6822D27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03" y="3019027"/>
            <a:ext cx="802043" cy="802043"/>
          </a:xfrm>
          <a:prstGeom prst="rect">
            <a:avLst/>
          </a:prstGeom>
        </p:spPr>
      </p:pic>
      <p:sp>
        <p:nvSpPr>
          <p:cNvPr id="9" name="Rectangle: Rounded Corners 8">
            <a:extLst>
              <a:ext uri="{FF2B5EF4-FFF2-40B4-BE49-F238E27FC236}">
                <a16:creationId xmlns:a16="http://schemas.microsoft.com/office/drawing/2014/main" id="{347CEAE3-1AA6-4E46-9A4B-AAFAC68F074F}"/>
              </a:ext>
            </a:extLst>
          </p:cNvPr>
          <p:cNvSpPr/>
          <p:nvPr/>
        </p:nvSpPr>
        <p:spPr>
          <a:xfrm rot="20311129">
            <a:off x="7244689" y="2299424"/>
            <a:ext cx="3197794" cy="546282"/>
          </a:xfrm>
          <a:prstGeom prst="roundRect">
            <a:avLst/>
          </a:prstGeom>
          <a:solidFill>
            <a:srgbClr val="FF0000"/>
          </a:solidFill>
          <a:ln w="2540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Arial Black" panose="020B0A04020102020204" pitchFamily="34" charset="0"/>
                <a:ea typeface="Open Sans ExtraBold" panose="020B0906030804020204" pitchFamily="34" charset="0"/>
                <a:cs typeface="Open Sans ExtraBold" panose="020B0906030804020204" pitchFamily="34" charset="0"/>
              </a:rPr>
              <a:t>DENIED!</a:t>
            </a:r>
          </a:p>
        </p:txBody>
      </p:sp>
    </p:spTree>
    <p:extLst>
      <p:ext uri="{BB962C8B-B14F-4D97-AF65-F5344CB8AC3E}">
        <p14:creationId xmlns:p14="http://schemas.microsoft.com/office/powerpoint/2010/main" val="3760080525"/>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48606</TotalTime>
  <Words>8876</Words>
  <Application>Microsoft Office PowerPoint</Application>
  <PresentationFormat>Widescreen</PresentationFormat>
  <Paragraphs>807</Paragraphs>
  <Slides>56</Slides>
  <Notes>56</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56</vt:i4>
      </vt:variant>
    </vt:vector>
  </HeadingPairs>
  <TitlesOfParts>
    <vt:vector size="76" baseType="lpstr">
      <vt:lpstr>Amazon Ember</vt:lpstr>
      <vt:lpstr>Arial</vt:lpstr>
      <vt:lpstr>Arial Black</vt:lpstr>
      <vt:lpstr>Calibri</vt:lpstr>
      <vt:lpstr>Calibri Light</vt:lpstr>
      <vt:lpstr>Leelawadee UI</vt:lpstr>
      <vt:lpstr>Lucida Grande</vt:lpstr>
      <vt:lpstr>Montserrat</vt:lpstr>
      <vt:lpstr>Myriad Pro</vt:lpstr>
      <vt:lpstr>Myriad Pro Light</vt:lpstr>
      <vt:lpstr>PS TT Commons</vt:lpstr>
      <vt:lpstr>PS TT Commons Light</vt:lpstr>
      <vt:lpstr>Trebuchet MS</vt:lpstr>
      <vt:lpstr>Wingdings</vt:lpstr>
      <vt:lpstr>Blank</vt:lpstr>
      <vt:lpstr>ZtM</vt:lpstr>
      <vt:lpstr>1_Blank</vt:lpstr>
      <vt:lpstr>2_Blank</vt:lpstr>
      <vt:lpstr>1_ZtM</vt:lpstr>
      <vt:lpstr>2_ZtM</vt:lpstr>
      <vt:lpstr>PowerPoint Presentation</vt:lpstr>
      <vt:lpstr>PowerPoint Presentation</vt:lpstr>
      <vt:lpstr>Security and Compliance Services</vt:lpstr>
      <vt:lpstr>AWS Shared Responsibility Model</vt:lpstr>
      <vt:lpstr>AWS Shared Responsibility Model</vt:lpstr>
      <vt:lpstr>PowerPoint Presentation</vt:lpstr>
      <vt:lpstr>PowerPoint Presentation</vt:lpstr>
      <vt:lpstr>PowerPoint Presentation</vt:lpstr>
      <vt:lpstr>PowerPoint Presentation</vt:lpstr>
      <vt:lpstr>Protecting Against DDoS on AWS</vt:lpstr>
      <vt:lpstr>PowerPoint Presentation</vt:lpstr>
      <vt:lpstr>AWS Shield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Types of Encryption</vt:lpstr>
      <vt:lpstr>Two Types of Encryption</vt:lpstr>
      <vt:lpstr>PowerPoint Presentation</vt:lpstr>
      <vt:lpstr>PowerPoint Presentation</vt:lpstr>
      <vt:lpstr>PowerPoint Presentation</vt:lpstr>
      <vt:lpstr>PowerPoint Presentation</vt:lpstr>
      <vt:lpstr>PowerPoint Presentation</vt:lpstr>
      <vt:lpstr>PowerPoint Presentation</vt:lpstr>
      <vt:lpstr>Types of Keys</vt:lpstr>
      <vt:lpstr>PowerPoint Presentation</vt:lpstr>
      <vt:lpstr>Understanding Certificates</vt:lpstr>
      <vt:lpstr>Understanding Certificates</vt:lpstr>
      <vt:lpstr>Understanding Certificates</vt:lpstr>
      <vt:lpstr>PowerPoint Presentation</vt:lpstr>
      <vt:lpstr>PowerPoint Presentation</vt:lpstr>
      <vt:lpstr>PowerPoint Presentation</vt:lpstr>
      <vt:lpstr>PowerPoint Presentation</vt:lpstr>
      <vt:lpstr>SSM Parameter Store vs. Secrets Manager</vt:lpstr>
      <vt:lpstr>PowerPoint Presentation</vt:lpstr>
      <vt:lpstr>PowerPoint Presentation</vt:lpstr>
      <vt:lpstr>Amazon Macie</vt:lpstr>
      <vt:lpstr>PowerPoint Presentation</vt:lpstr>
      <vt:lpstr>Amazon Inspector</vt:lpstr>
      <vt:lpstr>PowerPoint Presentation</vt:lpstr>
      <vt:lpstr>Amazon GuardDuty</vt:lpstr>
      <vt:lpstr>PowerPoint Presentation</vt:lpstr>
      <vt:lpstr>PowerPoint Presentation</vt:lpstr>
      <vt:lpstr>PowerPoint Presentation</vt:lpstr>
      <vt:lpstr>PowerPoint Presentation</vt:lpstr>
      <vt:lpstr>PowerPoint Presentation</vt:lpstr>
      <vt:lpstr>Amazon Detective</vt:lpstr>
      <vt:lpstr>PowerPoint Presentation</vt:lpstr>
      <vt:lpstr>PowerPoint Presentation</vt:lpstr>
      <vt:lpstr>Important Points to Remember</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3111</cp:revision>
  <dcterms:created xsi:type="dcterms:W3CDTF">2021-07-31T23:46:42Z</dcterms:created>
  <dcterms:modified xsi:type="dcterms:W3CDTF">2022-10-22T14:28:57Z</dcterms:modified>
</cp:coreProperties>
</file>